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2" r:id="rId3"/>
    <p:sldId id="259" r:id="rId4"/>
    <p:sldId id="263" r:id="rId5"/>
    <p:sldId id="290" r:id="rId6"/>
    <p:sldId id="291" r:id="rId7"/>
    <p:sldId id="293" r:id="rId8"/>
    <p:sldId id="275" r:id="rId9"/>
    <p:sldId id="306" r:id="rId10"/>
    <p:sldId id="288" r:id="rId11"/>
    <p:sldId id="276" r:id="rId12"/>
    <p:sldId id="277" r:id="rId13"/>
    <p:sldId id="278" r:id="rId14"/>
    <p:sldId id="292" r:id="rId15"/>
    <p:sldId id="294" r:id="rId16"/>
    <p:sldId id="289" r:id="rId17"/>
    <p:sldId id="307" r:id="rId18"/>
    <p:sldId id="308" r:id="rId19"/>
    <p:sldId id="295" r:id="rId20"/>
    <p:sldId id="296" r:id="rId21"/>
    <p:sldId id="297" r:id="rId22"/>
    <p:sldId id="298" r:id="rId23"/>
    <p:sldId id="266" r:id="rId24"/>
    <p:sldId id="282" r:id="rId25"/>
    <p:sldId id="283" r:id="rId26"/>
    <p:sldId id="299" r:id="rId27"/>
    <p:sldId id="300" r:id="rId28"/>
    <p:sldId id="301" r:id="rId29"/>
    <p:sldId id="303" r:id="rId30"/>
    <p:sldId id="304" r:id="rId31"/>
    <p:sldId id="309" r:id="rId32"/>
    <p:sldId id="305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2E2E"/>
    <a:srgbClr val="597078"/>
    <a:srgbClr val="66180E"/>
    <a:srgbClr val="273247"/>
    <a:srgbClr val="9A321C"/>
    <a:srgbClr val="384950"/>
    <a:srgbClr val="34464D"/>
    <a:srgbClr val="671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10" d="100"/>
          <a:sy n="110" d="100"/>
        </p:scale>
        <p:origin x="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FD7514-3C3B-47C4-820C-5FA4A9D85D0E}" type="doc">
      <dgm:prSet loTypeId="urn:microsoft.com/office/officeart/2005/8/layout/radial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6A6985B-C1F8-4277-97AE-15D83DAA3B00}">
      <dgm:prSet phldrT="[Texte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fr-FR" dirty="0">
              <a:solidFill>
                <a:srgbClr val="273247"/>
              </a:solidFill>
              <a:latin typeface="Avenir Next LT Pro" panose="020B0504020202020204" pitchFamily="34" charset="0"/>
            </a:rPr>
            <a:t>Méthode 5 S</a:t>
          </a:r>
        </a:p>
      </dgm:t>
    </dgm:pt>
    <dgm:pt modelId="{10F67622-582C-4B88-AE7C-9EA802818B9E}" type="parTrans" cxnId="{F10E5F31-6885-4396-B75B-5DF5643742F9}">
      <dgm:prSet/>
      <dgm:spPr/>
      <dgm:t>
        <a:bodyPr/>
        <a:lstStyle/>
        <a:p>
          <a:endParaRPr lang="fr-FR"/>
        </a:p>
      </dgm:t>
    </dgm:pt>
    <dgm:pt modelId="{56FA19B2-2572-46EC-B164-ED08FC10C226}" type="sibTrans" cxnId="{F10E5F31-6885-4396-B75B-5DF5643742F9}">
      <dgm:prSet/>
      <dgm:spPr/>
      <dgm:t>
        <a:bodyPr/>
        <a:lstStyle/>
        <a:p>
          <a:endParaRPr lang="fr-FR"/>
        </a:p>
      </dgm:t>
    </dgm:pt>
    <dgm:pt modelId="{6A9F1F76-9314-431A-AE7F-7B63B45B6CA1}">
      <dgm:prSet phldrT="[Texte]"/>
      <dgm:spPr>
        <a:solidFill>
          <a:srgbClr val="9A321C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SEIRI</a:t>
          </a:r>
        </a:p>
        <a:p>
          <a:r>
            <a:rPr lang="fr-FR" dirty="0">
              <a:latin typeface="Avenir Next LT Pro" panose="020B0504020202020204" pitchFamily="34" charset="0"/>
            </a:rPr>
            <a:t>Débarras</a:t>
          </a:r>
        </a:p>
      </dgm:t>
    </dgm:pt>
    <dgm:pt modelId="{1B41FCB1-0E82-47D9-826A-DA71C7582F3E}" type="parTrans" cxnId="{881B6D74-FF9B-4C61-AA34-87551BF33377}">
      <dgm:prSet/>
      <dgm:spPr/>
      <dgm:t>
        <a:bodyPr/>
        <a:lstStyle/>
        <a:p>
          <a:endParaRPr lang="fr-FR"/>
        </a:p>
      </dgm:t>
    </dgm:pt>
    <dgm:pt modelId="{BCB60403-5D6A-4139-B47B-C9E9D0CF2A27}" type="sibTrans" cxnId="{881B6D74-FF9B-4C61-AA34-87551BF33377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BB9DB3EE-4AD9-4C77-98C6-B2D6806F2DCD}">
      <dgm:prSet phldrT="[Texte]"/>
      <dgm:spPr>
        <a:solidFill>
          <a:srgbClr val="66180E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SEITON</a:t>
          </a:r>
        </a:p>
        <a:p>
          <a:r>
            <a:rPr lang="fr-FR" dirty="0">
              <a:latin typeface="Avenir Next LT Pro" panose="020B0504020202020204" pitchFamily="34" charset="0"/>
            </a:rPr>
            <a:t>Rangement</a:t>
          </a:r>
        </a:p>
      </dgm:t>
    </dgm:pt>
    <dgm:pt modelId="{2403F7C2-4352-4B8E-B9CC-8D23360B237E}" type="parTrans" cxnId="{2E6B61FA-2E0F-4B0C-8C32-9FE153B7D7F5}">
      <dgm:prSet/>
      <dgm:spPr/>
      <dgm:t>
        <a:bodyPr/>
        <a:lstStyle/>
        <a:p>
          <a:endParaRPr lang="fr-FR"/>
        </a:p>
      </dgm:t>
    </dgm:pt>
    <dgm:pt modelId="{FF27F4F6-CD5E-4AC8-8088-9B72B84B92E0}" type="sibTrans" cxnId="{2E6B61FA-2E0F-4B0C-8C32-9FE153B7D7F5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CE46EDB-54E2-4C0F-A43E-414BA7392CED}">
      <dgm:prSet phldrT="[Texte]"/>
      <dgm:spPr>
        <a:solidFill>
          <a:srgbClr val="597078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SEISO</a:t>
          </a:r>
        </a:p>
        <a:p>
          <a:r>
            <a:rPr lang="fr-FR" dirty="0">
              <a:latin typeface="Avenir Next LT Pro" panose="020B0504020202020204" pitchFamily="34" charset="0"/>
            </a:rPr>
            <a:t>Nettoyage</a:t>
          </a:r>
        </a:p>
      </dgm:t>
    </dgm:pt>
    <dgm:pt modelId="{CC83E49B-BC32-46E9-A3C0-8132F3CE1CEA}" type="parTrans" cxnId="{3069EEBC-AA64-43B5-9394-E954AEDC9FA8}">
      <dgm:prSet/>
      <dgm:spPr/>
      <dgm:t>
        <a:bodyPr/>
        <a:lstStyle/>
        <a:p>
          <a:endParaRPr lang="fr-FR"/>
        </a:p>
      </dgm:t>
    </dgm:pt>
    <dgm:pt modelId="{909119FE-83C2-4D3D-8187-8CA061A2EEAA}" type="sibTrans" cxnId="{3069EEBC-AA64-43B5-9394-E954AEDC9FA8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B554225-3FC5-421F-AE86-C141C7A84AA0}">
      <dgm:prSet phldrT="[Texte]"/>
      <dgm:spPr>
        <a:solidFill>
          <a:srgbClr val="412E2E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SEIKEITSU</a:t>
          </a:r>
        </a:p>
        <a:p>
          <a:r>
            <a:rPr lang="fr-FR" dirty="0">
              <a:latin typeface="Avenir Next LT Pro" panose="020B0504020202020204" pitchFamily="34" charset="0"/>
            </a:rPr>
            <a:t>Ordre</a:t>
          </a:r>
        </a:p>
      </dgm:t>
    </dgm:pt>
    <dgm:pt modelId="{A1D903D8-BD05-4929-BD51-E57F45A2A5B7}" type="parTrans" cxnId="{E93FA7EB-6212-4726-9D0B-DBDDBC0B424F}">
      <dgm:prSet/>
      <dgm:spPr/>
      <dgm:t>
        <a:bodyPr/>
        <a:lstStyle/>
        <a:p>
          <a:endParaRPr lang="fr-FR"/>
        </a:p>
      </dgm:t>
    </dgm:pt>
    <dgm:pt modelId="{3F86888D-EF65-4209-AC5E-61D7991B6BEA}" type="sibTrans" cxnId="{E93FA7EB-6212-4726-9D0B-DBDDBC0B424F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B7C0865E-D8CE-49D3-9DE5-6F78EB4DB189}">
      <dgm:prSet phldrT="[Texte]"/>
      <dgm:spPr>
        <a:solidFill>
          <a:srgbClr val="34464D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SHITSUKE</a:t>
          </a:r>
        </a:p>
        <a:p>
          <a:r>
            <a:rPr lang="fr-FR" dirty="0">
              <a:latin typeface="Avenir Next LT Pro" panose="020B0504020202020204" pitchFamily="34" charset="0"/>
            </a:rPr>
            <a:t>Rigueur</a:t>
          </a:r>
        </a:p>
      </dgm:t>
    </dgm:pt>
    <dgm:pt modelId="{F076C5BE-E38C-4043-AE5A-32F85334D318}" type="parTrans" cxnId="{C416A742-6527-4C3C-8B3D-1EC1159BBEA4}">
      <dgm:prSet/>
      <dgm:spPr/>
      <dgm:t>
        <a:bodyPr/>
        <a:lstStyle/>
        <a:p>
          <a:endParaRPr lang="fr-FR"/>
        </a:p>
      </dgm:t>
    </dgm:pt>
    <dgm:pt modelId="{E8C90782-988E-45AF-9871-B9675CB530B6}" type="sibTrans" cxnId="{C416A742-6527-4C3C-8B3D-1EC1159BBEA4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E0DCE63-5EE9-4223-88CA-53BA9DFDAA14}" type="pres">
      <dgm:prSet presAssocID="{FBFD7514-3C3B-47C4-820C-5FA4A9D85D0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86A098A-E96F-4FFE-88EA-A3F6536C107B}" type="pres">
      <dgm:prSet presAssocID="{96A6985B-C1F8-4277-97AE-15D83DAA3B00}" presName="centerShape" presStyleLbl="node0" presStyleIdx="0" presStyleCnt="1"/>
      <dgm:spPr/>
      <dgm:t>
        <a:bodyPr/>
        <a:lstStyle/>
        <a:p>
          <a:endParaRPr lang="fr-FR"/>
        </a:p>
      </dgm:t>
    </dgm:pt>
    <dgm:pt modelId="{A7C6A078-10A7-445A-983E-F8F7C5A52934}" type="pres">
      <dgm:prSet presAssocID="{6A9F1F76-9314-431A-AE7F-7B63B45B6CA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7A7209B-F6BA-4BCF-A4B8-6455302DAA51}" type="pres">
      <dgm:prSet presAssocID="{6A9F1F76-9314-431A-AE7F-7B63B45B6CA1}" presName="dummy" presStyleCnt="0"/>
      <dgm:spPr/>
    </dgm:pt>
    <dgm:pt modelId="{B46AEDA0-1C83-4114-A44C-C8F29FF68777}" type="pres">
      <dgm:prSet presAssocID="{BCB60403-5D6A-4139-B47B-C9E9D0CF2A27}" presName="sibTrans" presStyleLbl="sibTrans2D1" presStyleIdx="0" presStyleCnt="5"/>
      <dgm:spPr/>
      <dgm:t>
        <a:bodyPr/>
        <a:lstStyle/>
        <a:p>
          <a:endParaRPr lang="fr-FR"/>
        </a:p>
      </dgm:t>
    </dgm:pt>
    <dgm:pt modelId="{0B41A32C-A9A1-4DAE-A07C-106B5A629FA9}" type="pres">
      <dgm:prSet presAssocID="{BB9DB3EE-4AD9-4C77-98C6-B2D6806F2DC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94E708-092E-4D53-86D1-55BCF4A61112}" type="pres">
      <dgm:prSet presAssocID="{BB9DB3EE-4AD9-4C77-98C6-B2D6806F2DCD}" presName="dummy" presStyleCnt="0"/>
      <dgm:spPr/>
    </dgm:pt>
    <dgm:pt modelId="{947EFB10-BA36-4B13-8A9C-9A04302BDA4E}" type="pres">
      <dgm:prSet presAssocID="{FF27F4F6-CD5E-4AC8-8088-9B72B84B92E0}" presName="sibTrans" presStyleLbl="sibTrans2D1" presStyleIdx="1" presStyleCnt="5"/>
      <dgm:spPr/>
      <dgm:t>
        <a:bodyPr/>
        <a:lstStyle/>
        <a:p>
          <a:endParaRPr lang="fr-FR"/>
        </a:p>
      </dgm:t>
    </dgm:pt>
    <dgm:pt modelId="{CE9498D9-D30D-4EA0-AE0A-2AC85047ACE9}" type="pres">
      <dgm:prSet presAssocID="{4CE46EDB-54E2-4C0F-A43E-414BA7392C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476818-EF7C-4F00-956E-B2412BB07ACA}" type="pres">
      <dgm:prSet presAssocID="{4CE46EDB-54E2-4C0F-A43E-414BA7392CED}" presName="dummy" presStyleCnt="0"/>
      <dgm:spPr/>
    </dgm:pt>
    <dgm:pt modelId="{F9F4DD26-F86B-4F37-871A-F10B9F90F94A}" type="pres">
      <dgm:prSet presAssocID="{909119FE-83C2-4D3D-8187-8CA061A2EEAA}" presName="sibTrans" presStyleLbl="sibTrans2D1" presStyleIdx="2" presStyleCnt="5"/>
      <dgm:spPr/>
      <dgm:t>
        <a:bodyPr/>
        <a:lstStyle/>
        <a:p>
          <a:endParaRPr lang="fr-FR"/>
        </a:p>
      </dgm:t>
    </dgm:pt>
    <dgm:pt modelId="{381D9793-C123-43AA-9062-C9457237FD02}" type="pres">
      <dgm:prSet presAssocID="{4B554225-3FC5-421F-AE86-C141C7A84AA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3DFABD-E642-4A06-A651-49AE6B3F11F6}" type="pres">
      <dgm:prSet presAssocID="{4B554225-3FC5-421F-AE86-C141C7A84AA0}" presName="dummy" presStyleCnt="0"/>
      <dgm:spPr/>
    </dgm:pt>
    <dgm:pt modelId="{77F85F98-4B19-472E-80B8-A07EE5BBB249}" type="pres">
      <dgm:prSet presAssocID="{3F86888D-EF65-4209-AC5E-61D7991B6BEA}" presName="sibTrans" presStyleLbl="sibTrans2D1" presStyleIdx="3" presStyleCnt="5"/>
      <dgm:spPr/>
      <dgm:t>
        <a:bodyPr/>
        <a:lstStyle/>
        <a:p>
          <a:endParaRPr lang="fr-FR"/>
        </a:p>
      </dgm:t>
    </dgm:pt>
    <dgm:pt modelId="{249B9766-9E68-4876-8649-5BA2AEAE05B0}" type="pres">
      <dgm:prSet presAssocID="{B7C0865E-D8CE-49D3-9DE5-6F78EB4DB18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54865E-F013-4F61-8F7C-A49A8167B606}" type="pres">
      <dgm:prSet presAssocID="{B7C0865E-D8CE-49D3-9DE5-6F78EB4DB189}" presName="dummy" presStyleCnt="0"/>
      <dgm:spPr/>
    </dgm:pt>
    <dgm:pt modelId="{EB4D9A29-1FA3-49B5-BCB5-D24DC52BEFC9}" type="pres">
      <dgm:prSet presAssocID="{E8C90782-988E-45AF-9871-B9675CB530B6}" presName="sibTrans" presStyleLbl="sibTrans2D1" presStyleIdx="4" presStyleCnt="5"/>
      <dgm:spPr/>
      <dgm:t>
        <a:bodyPr/>
        <a:lstStyle/>
        <a:p>
          <a:endParaRPr lang="fr-FR"/>
        </a:p>
      </dgm:t>
    </dgm:pt>
  </dgm:ptLst>
  <dgm:cxnLst>
    <dgm:cxn modelId="{D87E9BFD-3238-49A9-B032-E71EBE5FE825}" type="presOf" srcId="{4CE46EDB-54E2-4C0F-A43E-414BA7392CED}" destId="{CE9498D9-D30D-4EA0-AE0A-2AC85047ACE9}" srcOrd="0" destOrd="0" presId="urn:microsoft.com/office/officeart/2005/8/layout/radial6"/>
    <dgm:cxn modelId="{DE07193B-46CB-4DD1-8964-458D79CF00E5}" type="presOf" srcId="{E8C90782-988E-45AF-9871-B9675CB530B6}" destId="{EB4D9A29-1FA3-49B5-BCB5-D24DC52BEFC9}" srcOrd="0" destOrd="0" presId="urn:microsoft.com/office/officeart/2005/8/layout/radial6"/>
    <dgm:cxn modelId="{84536D7C-E77F-4C9D-B4BD-845BE3635124}" type="presOf" srcId="{BCB60403-5D6A-4139-B47B-C9E9D0CF2A27}" destId="{B46AEDA0-1C83-4114-A44C-C8F29FF68777}" srcOrd="0" destOrd="0" presId="urn:microsoft.com/office/officeart/2005/8/layout/radial6"/>
    <dgm:cxn modelId="{2E6B61FA-2E0F-4B0C-8C32-9FE153B7D7F5}" srcId="{96A6985B-C1F8-4277-97AE-15D83DAA3B00}" destId="{BB9DB3EE-4AD9-4C77-98C6-B2D6806F2DCD}" srcOrd="1" destOrd="0" parTransId="{2403F7C2-4352-4B8E-B9CC-8D23360B237E}" sibTransId="{FF27F4F6-CD5E-4AC8-8088-9B72B84B92E0}"/>
    <dgm:cxn modelId="{03FA1772-0E34-4CE8-9A7E-E2F08FB8F614}" type="presOf" srcId="{96A6985B-C1F8-4277-97AE-15D83DAA3B00}" destId="{786A098A-E96F-4FFE-88EA-A3F6536C107B}" srcOrd="0" destOrd="0" presId="urn:microsoft.com/office/officeart/2005/8/layout/radial6"/>
    <dgm:cxn modelId="{7B60120E-BBAE-4ACC-AA87-12F0645FBE7B}" type="presOf" srcId="{4B554225-3FC5-421F-AE86-C141C7A84AA0}" destId="{381D9793-C123-43AA-9062-C9457237FD02}" srcOrd="0" destOrd="0" presId="urn:microsoft.com/office/officeart/2005/8/layout/radial6"/>
    <dgm:cxn modelId="{6DB82163-98CB-4A4B-A48F-DC6C3638733E}" type="presOf" srcId="{BB9DB3EE-4AD9-4C77-98C6-B2D6806F2DCD}" destId="{0B41A32C-A9A1-4DAE-A07C-106B5A629FA9}" srcOrd="0" destOrd="0" presId="urn:microsoft.com/office/officeart/2005/8/layout/radial6"/>
    <dgm:cxn modelId="{881B6D74-FF9B-4C61-AA34-87551BF33377}" srcId="{96A6985B-C1F8-4277-97AE-15D83DAA3B00}" destId="{6A9F1F76-9314-431A-AE7F-7B63B45B6CA1}" srcOrd="0" destOrd="0" parTransId="{1B41FCB1-0E82-47D9-826A-DA71C7582F3E}" sibTransId="{BCB60403-5D6A-4139-B47B-C9E9D0CF2A27}"/>
    <dgm:cxn modelId="{F10E5F31-6885-4396-B75B-5DF5643742F9}" srcId="{FBFD7514-3C3B-47C4-820C-5FA4A9D85D0E}" destId="{96A6985B-C1F8-4277-97AE-15D83DAA3B00}" srcOrd="0" destOrd="0" parTransId="{10F67622-582C-4B88-AE7C-9EA802818B9E}" sibTransId="{56FA19B2-2572-46EC-B164-ED08FC10C226}"/>
    <dgm:cxn modelId="{3069EEBC-AA64-43B5-9394-E954AEDC9FA8}" srcId="{96A6985B-C1F8-4277-97AE-15D83DAA3B00}" destId="{4CE46EDB-54E2-4C0F-A43E-414BA7392CED}" srcOrd="2" destOrd="0" parTransId="{CC83E49B-BC32-46E9-A3C0-8132F3CE1CEA}" sibTransId="{909119FE-83C2-4D3D-8187-8CA061A2EEAA}"/>
    <dgm:cxn modelId="{09293B55-8D0F-4C93-9CDF-7AAA81224688}" type="presOf" srcId="{3F86888D-EF65-4209-AC5E-61D7991B6BEA}" destId="{77F85F98-4B19-472E-80B8-A07EE5BBB249}" srcOrd="0" destOrd="0" presId="urn:microsoft.com/office/officeart/2005/8/layout/radial6"/>
    <dgm:cxn modelId="{E93FA7EB-6212-4726-9D0B-DBDDBC0B424F}" srcId="{96A6985B-C1F8-4277-97AE-15D83DAA3B00}" destId="{4B554225-3FC5-421F-AE86-C141C7A84AA0}" srcOrd="3" destOrd="0" parTransId="{A1D903D8-BD05-4929-BD51-E57F45A2A5B7}" sibTransId="{3F86888D-EF65-4209-AC5E-61D7991B6BEA}"/>
    <dgm:cxn modelId="{C416A742-6527-4C3C-8B3D-1EC1159BBEA4}" srcId="{96A6985B-C1F8-4277-97AE-15D83DAA3B00}" destId="{B7C0865E-D8CE-49D3-9DE5-6F78EB4DB189}" srcOrd="4" destOrd="0" parTransId="{F076C5BE-E38C-4043-AE5A-32F85334D318}" sibTransId="{E8C90782-988E-45AF-9871-B9675CB530B6}"/>
    <dgm:cxn modelId="{9277E2E9-52FD-46FB-A678-4609C8618428}" type="presOf" srcId="{FF27F4F6-CD5E-4AC8-8088-9B72B84B92E0}" destId="{947EFB10-BA36-4B13-8A9C-9A04302BDA4E}" srcOrd="0" destOrd="0" presId="urn:microsoft.com/office/officeart/2005/8/layout/radial6"/>
    <dgm:cxn modelId="{989C5D62-7E8D-4A04-967E-BFD4344CCF7A}" type="presOf" srcId="{909119FE-83C2-4D3D-8187-8CA061A2EEAA}" destId="{F9F4DD26-F86B-4F37-871A-F10B9F90F94A}" srcOrd="0" destOrd="0" presId="urn:microsoft.com/office/officeart/2005/8/layout/radial6"/>
    <dgm:cxn modelId="{AF39DF8C-8A44-4149-9784-E1F66BB7D8F1}" type="presOf" srcId="{FBFD7514-3C3B-47C4-820C-5FA4A9D85D0E}" destId="{4E0DCE63-5EE9-4223-88CA-53BA9DFDAA14}" srcOrd="0" destOrd="0" presId="urn:microsoft.com/office/officeart/2005/8/layout/radial6"/>
    <dgm:cxn modelId="{6B5790A5-B6BF-4469-94EE-46C23DFEE5CA}" type="presOf" srcId="{6A9F1F76-9314-431A-AE7F-7B63B45B6CA1}" destId="{A7C6A078-10A7-445A-983E-F8F7C5A52934}" srcOrd="0" destOrd="0" presId="urn:microsoft.com/office/officeart/2005/8/layout/radial6"/>
    <dgm:cxn modelId="{5F51023E-42DB-4CCA-A4AA-72369AEDE864}" type="presOf" srcId="{B7C0865E-D8CE-49D3-9DE5-6F78EB4DB189}" destId="{249B9766-9E68-4876-8649-5BA2AEAE05B0}" srcOrd="0" destOrd="0" presId="urn:microsoft.com/office/officeart/2005/8/layout/radial6"/>
    <dgm:cxn modelId="{2CF88F09-1B27-47FF-95DE-5E00B2E70883}" type="presParOf" srcId="{4E0DCE63-5EE9-4223-88CA-53BA9DFDAA14}" destId="{786A098A-E96F-4FFE-88EA-A3F6536C107B}" srcOrd="0" destOrd="0" presId="urn:microsoft.com/office/officeart/2005/8/layout/radial6"/>
    <dgm:cxn modelId="{A61111BC-2843-4CA4-BD41-73F984D9B66F}" type="presParOf" srcId="{4E0DCE63-5EE9-4223-88CA-53BA9DFDAA14}" destId="{A7C6A078-10A7-445A-983E-F8F7C5A52934}" srcOrd="1" destOrd="0" presId="urn:microsoft.com/office/officeart/2005/8/layout/radial6"/>
    <dgm:cxn modelId="{DC3F6564-4D2A-4454-A738-ECEB29960DE3}" type="presParOf" srcId="{4E0DCE63-5EE9-4223-88CA-53BA9DFDAA14}" destId="{A7A7209B-F6BA-4BCF-A4B8-6455302DAA51}" srcOrd="2" destOrd="0" presId="urn:microsoft.com/office/officeart/2005/8/layout/radial6"/>
    <dgm:cxn modelId="{A13E16B4-5588-4AB4-9F84-EEB0B3C763C9}" type="presParOf" srcId="{4E0DCE63-5EE9-4223-88CA-53BA9DFDAA14}" destId="{B46AEDA0-1C83-4114-A44C-C8F29FF68777}" srcOrd="3" destOrd="0" presId="urn:microsoft.com/office/officeart/2005/8/layout/radial6"/>
    <dgm:cxn modelId="{3F9DE263-8F46-48D1-A19A-D1CBC1D22B08}" type="presParOf" srcId="{4E0DCE63-5EE9-4223-88CA-53BA9DFDAA14}" destId="{0B41A32C-A9A1-4DAE-A07C-106B5A629FA9}" srcOrd="4" destOrd="0" presId="urn:microsoft.com/office/officeart/2005/8/layout/radial6"/>
    <dgm:cxn modelId="{531471A0-EF62-40D8-9475-C838F790F95D}" type="presParOf" srcId="{4E0DCE63-5EE9-4223-88CA-53BA9DFDAA14}" destId="{BF94E708-092E-4D53-86D1-55BCF4A61112}" srcOrd="5" destOrd="0" presId="urn:microsoft.com/office/officeart/2005/8/layout/radial6"/>
    <dgm:cxn modelId="{E8670446-0E8A-4D7E-92D4-D70F170966DB}" type="presParOf" srcId="{4E0DCE63-5EE9-4223-88CA-53BA9DFDAA14}" destId="{947EFB10-BA36-4B13-8A9C-9A04302BDA4E}" srcOrd="6" destOrd="0" presId="urn:microsoft.com/office/officeart/2005/8/layout/radial6"/>
    <dgm:cxn modelId="{6393C01F-88C5-49A4-B82E-CA4DAE80EC8D}" type="presParOf" srcId="{4E0DCE63-5EE9-4223-88CA-53BA9DFDAA14}" destId="{CE9498D9-D30D-4EA0-AE0A-2AC85047ACE9}" srcOrd="7" destOrd="0" presId="urn:microsoft.com/office/officeart/2005/8/layout/radial6"/>
    <dgm:cxn modelId="{674614F4-BD90-4B15-8057-35423FD5FB81}" type="presParOf" srcId="{4E0DCE63-5EE9-4223-88CA-53BA9DFDAA14}" destId="{B9476818-EF7C-4F00-956E-B2412BB07ACA}" srcOrd="8" destOrd="0" presId="urn:microsoft.com/office/officeart/2005/8/layout/radial6"/>
    <dgm:cxn modelId="{60DDE7D6-D32D-46DC-A0CA-92A114A4C09A}" type="presParOf" srcId="{4E0DCE63-5EE9-4223-88CA-53BA9DFDAA14}" destId="{F9F4DD26-F86B-4F37-871A-F10B9F90F94A}" srcOrd="9" destOrd="0" presId="urn:microsoft.com/office/officeart/2005/8/layout/radial6"/>
    <dgm:cxn modelId="{A8C2BA6A-38B1-473C-B0DB-EA75BC4B8E7F}" type="presParOf" srcId="{4E0DCE63-5EE9-4223-88CA-53BA9DFDAA14}" destId="{381D9793-C123-43AA-9062-C9457237FD02}" srcOrd="10" destOrd="0" presId="urn:microsoft.com/office/officeart/2005/8/layout/radial6"/>
    <dgm:cxn modelId="{14A60A31-2282-4E3C-A6D3-EB7E9A8FC59E}" type="presParOf" srcId="{4E0DCE63-5EE9-4223-88CA-53BA9DFDAA14}" destId="{0B3DFABD-E642-4A06-A651-49AE6B3F11F6}" srcOrd="11" destOrd="0" presId="urn:microsoft.com/office/officeart/2005/8/layout/radial6"/>
    <dgm:cxn modelId="{54F14DB3-0DD5-458E-9C86-8A0CC4C80798}" type="presParOf" srcId="{4E0DCE63-5EE9-4223-88CA-53BA9DFDAA14}" destId="{77F85F98-4B19-472E-80B8-A07EE5BBB249}" srcOrd="12" destOrd="0" presId="urn:microsoft.com/office/officeart/2005/8/layout/radial6"/>
    <dgm:cxn modelId="{95E9C66E-1168-4905-9466-68756F5BBEA0}" type="presParOf" srcId="{4E0DCE63-5EE9-4223-88CA-53BA9DFDAA14}" destId="{249B9766-9E68-4876-8649-5BA2AEAE05B0}" srcOrd="13" destOrd="0" presId="urn:microsoft.com/office/officeart/2005/8/layout/radial6"/>
    <dgm:cxn modelId="{94533368-C969-4E21-916D-792DA9DC2090}" type="presParOf" srcId="{4E0DCE63-5EE9-4223-88CA-53BA9DFDAA14}" destId="{3854865E-F013-4F61-8F7C-A49A8167B606}" srcOrd="14" destOrd="0" presId="urn:microsoft.com/office/officeart/2005/8/layout/radial6"/>
    <dgm:cxn modelId="{66706D58-416C-4C2B-9262-3552950906E3}" type="presParOf" srcId="{4E0DCE63-5EE9-4223-88CA-53BA9DFDAA14}" destId="{EB4D9A29-1FA3-49B5-BCB5-D24DC52BEFC9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4D9A29-1FA3-49B5-BCB5-D24DC52BEFC9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11880000"/>
            <a:gd name="adj2" fmla="val 1620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F85F98-4B19-472E-80B8-A07EE5BBB249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7560000"/>
            <a:gd name="adj2" fmla="val 1188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F4DD26-F86B-4F37-871A-F10B9F90F94A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3240000"/>
            <a:gd name="adj2" fmla="val 756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47EFB10-BA36-4B13-8A9C-9A04302BDA4E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20520000"/>
            <a:gd name="adj2" fmla="val 324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6AEDA0-1C83-4114-A44C-C8F29FF68777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16200000"/>
            <a:gd name="adj2" fmla="val 2052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6A098A-E96F-4FFE-88EA-A3F6536C107B}">
      <dsp:nvSpPr>
        <dsp:cNvPr id="0" name=""/>
        <dsp:cNvSpPr/>
      </dsp:nvSpPr>
      <dsp:spPr>
        <a:xfrm>
          <a:off x="2393094" y="1503180"/>
          <a:ext cx="1649868" cy="1649868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>
              <a:solidFill>
                <a:srgbClr val="273247"/>
              </a:solidFill>
              <a:latin typeface="Avenir Next LT Pro" panose="020B0504020202020204" pitchFamily="34" charset="0"/>
            </a:rPr>
            <a:t>Méthode 5 S</a:t>
          </a:r>
        </a:p>
      </dsp:txBody>
      <dsp:txXfrm>
        <a:off x="2634712" y="1744798"/>
        <a:ext cx="1166632" cy="1166632"/>
      </dsp:txXfrm>
    </dsp:sp>
    <dsp:sp modelId="{A7C6A078-10A7-445A-983E-F8F7C5A52934}">
      <dsp:nvSpPr>
        <dsp:cNvPr id="0" name=""/>
        <dsp:cNvSpPr/>
      </dsp:nvSpPr>
      <dsp:spPr>
        <a:xfrm>
          <a:off x="2640574" y="1717"/>
          <a:ext cx="1154907" cy="1154907"/>
        </a:xfrm>
        <a:prstGeom prst="ellipse">
          <a:avLst/>
        </a:prstGeom>
        <a:solidFill>
          <a:srgbClr val="9A321C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SEIRI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Débarras</a:t>
          </a:r>
        </a:p>
      </dsp:txBody>
      <dsp:txXfrm>
        <a:off x="2809706" y="170849"/>
        <a:ext cx="816643" cy="816643"/>
      </dsp:txXfrm>
    </dsp:sp>
    <dsp:sp modelId="{0B41A32C-A9A1-4DAE-A07C-106B5A629FA9}">
      <dsp:nvSpPr>
        <dsp:cNvPr id="0" name=""/>
        <dsp:cNvSpPr/>
      </dsp:nvSpPr>
      <dsp:spPr>
        <a:xfrm>
          <a:off x="4303918" y="1210207"/>
          <a:ext cx="1154907" cy="1154907"/>
        </a:xfrm>
        <a:prstGeom prst="ellipse">
          <a:avLst/>
        </a:prstGeom>
        <a:solidFill>
          <a:srgbClr val="66180E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SEITON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Rangement</a:t>
          </a:r>
        </a:p>
      </dsp:txBody>
      <dsp:txXfrm>
        <a:off x="4473050" y="1379339"/>
        <a:ext cx="816643" cy="816643"/>
      </dsp:txXfrm>
    </dsp:sp>
    <dsp:sp modelId="{CE9498D9-D30D-4EA0-AE0A-2AC85047ACE9}">
      <dsp:nvSpPr>
        <dsp:cNvPr id="0" name=""/>
        <dsp:cNvSpPr/>
      </dsp:nvSpPr>
      <dsp:spPr>
        <a:xfrm>
          <a:off x="3668577" y="3165584"/>
          <a:ext cx="1154907" cy="1154907"/>
        </a:xfrm>
        <a:prstGeom prst="ellipse">
          <a:avLst/>
        </a:prstGeom>
        <a:solidFill>
          <a:srgbClr val="597078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SEISO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Nettoyage</a:t>
          </a:r>
        </a:p>
      </dsp:txBody>
      <dsp:txXfrm>
        <a:off x="3837709" y="3334716"/>
        <a:ext cx="816643" cy="816643"/>
      </dsp:txXfrm>
    </dsp:sp>
    <dsp:sp modelId="{381D9793-C123-43AA-9062-C9457237FD02}">
      <dsp:nvSpPr>
        <dsp:cNvPr id="0" name=""/>
        <dsp:cNvSpPr/>
      </dsp:nvSpPr>
      <dsp:spPr>
        <a:xfrm>
          <a:off x="1612571" y="3165584"/>
          <a:ext cx="1154907" cy="1154907"/>
        </a:xfrm>
        <a:prstGeom prst="ellipse">
          <a:avLst/>
        </a:prstGeom>
        <a:solidFill>
          <a:srgbClr val="412E2E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SEIKEITSU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Ordre</a:t>
          </a:r>
        </a:p>
      </dsp:txBody>
      <dsp:txXfrm>
        <a:off x="1781703" y="3334716"/>
        <a:ext cx="816643" cy="816643"/>
      </dsp:txXfrm>
    </dsp:sp>
    <dsp:sp modelId="{249B9766-9E68-4876-8649-5BA2AEAE05B0}">
      <dsp:nvSpPr>
        <dsp:cNvPr id="0" name=""/>
        <dsp:cNvSpPr/>
      </dsp:nvSpPr>
      <dsp:spPr>
        <a:xfrm>
          <a:off x="977231" y="1210207"/>
          <a:ext cx="1154907" cy="1154907"/>
        </a:xfrm>
        <a:prstGeom prst="ellipse">
          <a:avLst/>
        </a:prstGeom>
        <a:solidFill>
          <a:srgbClr val="34464D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SHITSUKE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Rigueur</a:t>
          </a:r>
        </a:p>
      </dsp:txBody>
      <dsp:txXfrm>
        <a:off x="1146363" y="1379339"/>
        <a:ext cx="816643" cy="816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268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749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44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79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3641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68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081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4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306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36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833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5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3.png"/><Relationship Id="rId4" Type="http://schemas.openxmlformats.org/officeDocument/2006/relationships/hyperlink" Target="https://www.google.fr/url?sa=i&amp;rct=j&amp;q=&amp;esrc=s&amp;frm=1&amp;source=images&amp;cd=&amp;cad=rja&amp;uact=8&amp;ved=2ahUKEwirnp_Mj5zcAhVJOxQKHS3JAdQQjRx6BAgBEAU&amp;url=https://fr.wikipedia.org/wiki/Fichier:Signal_attention.gif&amp;psig=AOvVaw0VgShhXqIxx0MngmjFusx2&amp;ust=153157283883621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hyperlink" Target="https://www.google.fr/url?sa=i&amp;rct=j&amp;q=&amp;esrc=s&amp;frm=1&amp;source=images&amp;cd=&amp;cad=rja&amp;uact=8&amp;ved=2ahUKEwirnp_Mj5zcAhVJOxQKHS3JAdQQjRx6BAgBEAU&amp;url=https://fr.wikipedia.org/wiki/Fichier:Signal_attention.gif&amp;psig=AOvVaw0VgShhXqIxx0MngmjFusx2&amp;ust=1531572838836213" TargetMode="Externa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2.png"/><Relationship Id="rId4" Type="http://schemas.openxmlformats.org/officeDocument/2006/relationships/image" Target="../media/image41.jpeg"/><Relationship Id="rId9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8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svg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hyperlink" Target="http://www.google.fr/url?sa=i&amp;rct=j&amp;q=&amp;esrc=s&amp;frm=1&amp;source=images&amp;cd=&amp;cad=rja&amp;uact=8&amp;ved=0ahUKEwiJ7vXMr6_XAhVIWhoKHXiEDOMQjRwIBw&amp;url=http://blog.whooosreading.org/google-calendar-hacks-for-teachers/&amp;psig=AOvVaw2UxPPy6ZTnZhukg6y__xwK&amp;ust=151024403389090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fr/url?sa=i&amp;rct=j&amp;q=&amp;esrc=s&amp;frm=1&amp;source=images&amp;cd=&amp;cad=rja&amp;uact=8&amp;ved=0ahUKEwiN3rOv07nXAhXSC-wKHe3rAvEQjRwIBw&amp;url=http://www.ilovefreesoftware.com/12/windows/internet/email/zimbra-desktop-free-email-client-to-check-yahoo-mail.html&amp;psig=AOvVaw2BtIb10IKmRYmS7eKO-64K&amp;ust=1510597224765646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image" Target="../media/image2.png"/><Relationship Id="rId12" Type="http://schemas.openxmlformats.org/officeDocument/2006/relationships/image" Target="../media/image90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0" Type="http://schemas.openxmlformats.org/officeDocument/2006/relationships/image" Target="../media/image84.sv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://www.google.fr/url?sa=i&amp;rct=j&amp;q=&amp;esrc=s&amp;frm=1&amp;source=images&amp;cd=&amp;cad=rja&amp;uact=8&amp;ved=2ahUKEwiLmuy1ssjaAhUMy6QKHSfWCjIQjRx6BAgAEAU&amp;url=http://recherche.aol.fr/aol/image?p%3DAttention%2B%C3%80%2BNe%2BPas%26q%3DAttention%2B%C3%80%2BNe%2BPas%26imgl%3Dfsu%26imgty%3Dclipart%26s_it%3Dsearchtabs%26v_t%3Dsearchtabs%26imgsz%3Dlarge%26fr2%3Dp:s,v:i&amp;psig=AOvVaw2uzf9s1VSu_iANY_PVXWqX&amp;ust=1524297826749776" TargetMode="Externa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intérieur, bibliothèque, rayon&#10;&#10;Description générée automatiquement">
            <a:extLst>
              <a:ext uri="{FF2B5EF4-FFF2-40B4-BE49-F238E27FC236}">
                <a16:creationId xmlns="" xmlns:a16="http://schemas.microsoft.com/office/drawing/2014/main" id="{B4CAE412-319A-4B94-82C5-B4A9A528A0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"/>
          <a:stretch/>
        </p:blipFill>
        <p:spPr>
          <a:xfrm>
            <a:off x="8677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64253D3-3036-45CC-A9FB-8A7C3096910B}"/>
              </a:ext>
            </a:extLst>
          </p:cNvPr>
          <p:cNvSpPr/>
          <p:nvPr/>
        </p:nvSpPr>
        <p:spPr>
          <a:xfrm>
            <a:off x="1961143" y="1600200"/>
            <a:ext cx="8269706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0FB2FE70-F31A-4DAF-84BA-08179427B9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7" y="1696118"/>
            <a:ext cx="9144000" cy="2114641"/>
          </a:xfrm>
        </p:spPr>
        <p:txBody>
          <a:bodyPr/>
          <a:lstStyle/>
          <a:p>
            <a:r>
              <a:rPr lang="fr-FR" dirty="0"/>
              <a:t>La Méthode TRAPEC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661C83BE-25CD-425C-8389-1D555CA7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0681"/>
            <a:ext cx="9144000" cy="1450077"/>
          </a:xfrm>
        </p:spPr>
        <p:txBody>
          <a:bodyPr>
            <a:normAutofit/>
          </a:bodyPr>
          <a:lstStyle/>
          <a:p>
            <a:r>
              <a:rPr lang="fr-FR" sz="3200" dirty="0"/>
              <a:t>Expertise </a:t>
            </a:r>
            <a:r>
              <a:rPr lang="fr-FR" sz="3200" dirty="0">
                <a:latin typeface="Avenir Next LT Pro"/>
              </a:rPr>
              <a:t>Organisation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="" xmlns:a16="http://schemas.microsoft.com/office/drawing/2014/main" id="{08E64A08-F300-4307-BC11-660A643E34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4" t="56016" r="40510" b="3285"/>
          <a:stretch/>
        </p:blipFill>
        <p:spPr>
          <a:xfrm>
            <a:off x="5426819" y="1926455"/>
            <a:ext cx="1338355" cy="9930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7" name="Connecteur droit 6">
            <a:extLst>
              <a:ext uri="{FF2B5EF4-FFF2-40B4-BE49-F238E27FC236}">
                <a16:creationId xmlns="" xmlns:a16="http://schemas.microsoft.com/office/drawing/2014/main" id="{FA547594-670E-416E-BDFE-AB1B003562B7}"/>
              </a:ext>
            </a:extLst>
          </p:cNvPr>
          <p:cNvCxnSpPr>
            <a:cxnSpLocks/>
          </p:cNvCxnSpPr>
          <p:nvPr/>
        </p:nvCxnSpPr>
        <p:spPr>
          <a:xfrm>
            <a:off x="4369558" y="3858433"/>
            <a:ext cx="3452883" cy="0"/>
          </a:xfrm>
          <a:prstGeom prst="line">
            <a:avLst/>
          </a:prstGeom>
          <a:ln w="76200">
            <a:solidFill>
              <a:srgbClr val="3849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ous-titre 2">
            <a:extLst>
              <a:ext uri="{FF2B5EF4-FFF2-40B4-BE49-F238E27FC236}">
                <a16:creationId xmlns="" xmlns:a16="http://schemas.microsoft.com/office/drawing/2014/main" id="{661C83BE-25CD-425C-8389-1D555CA702BB}"/>
              </a:ext>
            </a:extLst>
          </p:cNvPr>
          <p:cNvSpPr txBox="1">
            <a:spLocks/>
          </p:cNvSpPr>
          <p:nvPr/>
        </p:nvSpPr>
        <p:spPr>
          <a:xfrm>
            <a:off x="10491199" y="41798"/>
            <a:ext cx="1654076" cy="240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800" dirty="0" smtClean="0"/>
              <a:t>S6D8     Dernière maj : </a:t>
            </a:r>
            <a:r>
              <a:rPr lang="fr-FR" sz="800" dirty="0" smtClean="0"/>
              <a:t>10/2021</a:t>
            </a:r>
            <a:endParaRPr lang="fr-FR" sz="800" dirty="0"/>
          </a:p>
        </p:txBody>
      </p:sp>
      <p:pic>
        <p:nvPicPr>
          <p:cNvPr id="11" name="Image 10" descr="C:\Users\vchalancon\Desktop\QUALIOPI\LogoQualiopi_150dpi_AvecMarianne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199" y="523581"/>
            <a:ext cx="1388110" cy="738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40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778" y="1146870"/>
            <a:ext cx="844033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Ellipse 16"/>
          <p:cNvSpPr/>
          <p:nvPr/>
        </p:nvSpPr>
        <p:spPr>
          <a:xfrm>
            <a:off x="7767488" y="2082974"/>
            <a:ext cx="1822244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8188224" y="3892997"/>
            <a:ext cx="3272600" cy="649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0" name="ZoneTexte 19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1" name="Connecteur droit 20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20336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337" y="394687"/>
            <a:ext cx="8475604" cy="626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lèche vers le bas 28"/>
          <p:cNvSpPr/>
          <p:nvPr/>
        </p:nvSpPr>
        <p:spPr>
          <a:xfrm flipV="1">
            <a:off x="8882627" y="4986360"/>
            <a:ext cx="73025" cy="2159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8400599" y="3785424"/>
            <a:ext cx="1033463" cy="1488273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7902207" y="1727988"/>
            <a:ext cx="2376488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2" name="Ellipse 31"/>
          <p:cNvSpPr/>
          <p:nvPr/>
        </p:nvSpPr>
        <p:spPr>
          <a:xfrm>
            <a:off x="9747815" y="4652985"/>
            <a:ext cx="576262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3" name="Ellipse 32"/>
          <p:cNvSpPr/>
          <p:nvPr/>
        </p:nvSpPr>
        <p:spPr>
          <a:xfrm>
            <a:off x="8209527" y="5418160"/>
            <a:ext cx="576263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4" name="Ellipse 33"/>
          <p:cNvSpPr/>
          <p:nvPr/>
        </p:nvSpPr>
        <p:spPr>
          <a:xfrm>
            <a:off x="4563040" y="4625724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5" name="Ellipse 34"/>
          <p:cNvSpPr/>
          <p:nvPr/>
        </p:nvSpPr>
        <p:spPr>
          <a:xfrm>
            <a:off x="8975650" y="5125610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10638735" y="2232044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/>
          <p:cNvSpPr/>
          <p:nvPr/>
        </p:nvSpPr>
        <p:spPr>
          <a:xfrm>
            <a:off x="10626247" y="3329010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/>
          <p:cNvSpPr/>
          <p:nvPr/>
        </p:nvSpPr>
        <p:spPr>
          <a:xfrm>
            <a:off x="10626247" y="3616794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/>
          <p:cNvSpPr/>
          <p:nvPr/>
        </p:nvSpPr>
        <p:spPr>
          <a:xfrm>
            <a:off x="3567574" y="5206087"/>
            <a:ext cx="576262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3823801" y="3353624"/>
            <a:ext cx="2376488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10317560" y="4040826"/>
            <a:ext cx="1542346" cy="2223498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4044441" y="2564312"/>
            <a:ext cx="1163101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8" name="Image 37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39" name="ZoneTexte 38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40" name="Connecteur droit 39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66702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2D5BC3DF-B26E-4D2F-B43F-7B20BED12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20" y="803110"/>
            <a:ext cx="8424936" cy="5731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Ellipse 17">
            <a:extLst>
              <a:ext uri="{FF2B5EF4-FFF2-40B4-BE49-F238E27FC236}">
                <a16:creationId xmlns="" xmlns:a16="http://schemas.microsoft.com/office/drawing/2014/main" id="{A3C854AD-B8B2-4B43-BDAF-868F4528DD9B}"/>
              </a:ext>
            </a:extLst>
          </p:cNvPr>
          <p:cNvSpPr/>
          <p:nvPr/>
        </p:nvSpPr>
        <p:spPr>
          <a:xfrm>
            <a:off x="4769502" y="2361805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10250824" y="4396242"/>
            <a:ext cx="1728390" cy="511161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0562583" y="2084323"/>
            <a:ext cx="865187" cy="272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10562583" y="2378989"/>
            <a:ext cx="865187" cy="20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95534" y="2249198"/>
            <a:ext cx="316974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6" name="ZoneTexte 15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2D5BC3DF-B26E-4D2F-B43F-7B20BED12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20" y="803110"/>
            <a:ext cx="8424936" cy="5731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Ellipse 20">
            <a:extLst>
              <a:ext uri="{FF2B5EF4-FFF2-40B4-BE49-F238E27FC236}">
                <a16:creationId xmlns="" xmlns:a16="http://schemas.microsoft.com/office/drawing/2014/main" id="{A3C854AD-B8B2-4B43-BDAF-868F4528DD9B}"/>
              </a:ext>
            </a:extLst>
          </p:cNvPr>
          <p:cNvSpPr/>
          <p:nvPr/>
        </p:nvSpPr>
        <p:spPr>
          <a:xfrm>
            <a:off x="4769502" y="2361805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2" name="Ellipse 21"/>
          <p:cNvSpPr/>
          <p:nvPr/>
        </p:nvSpPr>
        <p:spPr>
          <a:xfrm>
            <a:off x="10250824" y="4396242"/>
            <a:ext cx="1728390" cy="511161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10562583" y="2084323"/>
            <a:ext cx="865187" cy="272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0562583" y="2378989"/>
            <a:ext cx="865187" cy="20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6" name="Image 25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7" name="ZoneTexte 26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8" name="Connecteur droit 27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9240150" y="2662835"/>
            <a:ext cx="107950" cy="107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9240150" y="3280139"/>
            <a:ext cx="107950" cy="107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9245908" y="3906969"/>
            <a:ext cx="107950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35968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49" y="977970"/>
            <a:ext cx="8393372" cy="532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95534" y="2249198"/>
            <a:ext cx="316974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7" name="ZoneTexte 16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1" name="ZoneTexte 2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2" name="Connecteur droit 21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40859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Organisation et codification des Archives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vivantes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844353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672" y="44119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7" name="Picture 6" descr="http://4.bp.blogspot.com/-k-tmyTb3qu8/Utv4cOeEROI/AAAAAAAAGM8/ZRNiQ8MXTas/s1600/Cycle+de+vieR2G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684" y="1365250"/>
            <a:ext cx="8443913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lèche droite 17"/>
          <p:cNvSpPr/>
          <p:nvPr/>
        </p:nvSpPr>
        <p:spPr>
          <a:xfrm>
            <a:off x="3791172" y="2549525"/>
            <a:ext cx="7705725" cy="1023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5" name="Connecteur droit 24"/>
          <p:cNvCxnSpPr/>
          <p:nvPr/>
        </p:nvCxnSpPr>
        <p:spPr>
          <a:xfrm flipV="1">
            <a:off x="7247159" y="2828925"/>
            <a:ext cx="0" cy="504825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 flipV="1">
            <a:off x="9552209" y="2828925"/>
            <a:ext cx="0" cy="504825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4"/>
          <p:cNvSpPr txBox="1">
            <a:spLocks noChangeArrowheads="1"/>
          </p:cNvSpPr>
          <p:nvPr/>
        </p:nvSpPr>
        <p:spPr bwMode="auto">
          <a:xfrm>
            <a:off x="4080097" y="2854325"/>
            <a:ext cx="3095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Classement courant SxDx</a:t>
            </a:r>
          </a:p>
        </p:txBody>
      </p:sp>
      <p:sp>
        <p:nvSpPr>
          <p:cNvPr id="28" name="ZoneTexte 10"/>
          <p:cNvSpPr txBox="1">
            <a:spLocks noChangeArrowheads="1"/>
          </p:cNvSpPr>
          <p:nvPr/>
        </p:nvSpPr>
        <p:spPr bwMode="auto">
          <a:xfrm>
            <a:off x="7247159" y="2781300"/>
            <a:ext cx="2305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Archives vivantes AV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ou intermédiaires</a:t>
            </a:r>
          </a:p>
        </p:txBody>
      </p:sp>
      <p:sp>
        <p:nvSpPr>
          <p:cNvPr id="29" name="ZoneTexte 11"/>
          <p:cNvSpPr txBox="1">
            <a:spLocks noChangeArrowheads="1"/>
          </p:cNvSpPr>
          <p:nvPr/>
        </p:nvSpPr>
        <p:spPr bwMode="auto">
          <a:xfrm>
            <a:off x="9498234" y="2781300"/>
            <a:ext cx="178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Archives mortes ou définitives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3700684" y="3743325"/>
            <a:ext cx="82454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400" b="0" i="0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fr-FR" altLang="fr-FR" sz="1400" b="0" i="0" dirty="0">
                <a:latin typeface="Arial" pitchFamily="34" charset="0"/>
              </a:rPr>
              <a:t>Les Archives vivantes AV facilitent la navigation dans le classement courant en l’allégeant :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b="0" i="0" dirty="0">
                <a:latin typeface="Arial" pitchFamily="34" charset="0"/>
              </a:rPr>
              <a:t>de tous les répertoires informatiques liés aux années précédentes</a:t>
            </a:r>
            <a:r>
              <a:rPr lang="fr-FR" altLang="fr-FR" sz="1400" dirty="0">
                <a:latin typeface="Arial" pitchFamily="34" charset="0"/>
              </a:rPr>
              <a:t>, 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dirty="0">
                <a:latin typeface="Arial" pitchFamily="34" charset="0"/>
              </a:rPr>
              <a:t>des dossiers résolus (historique, projets clos ….) 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dirty="0">
                <a:latin typeface="Arial" pitchFamily="34" charset="0"/>
              </a:rPr>
              <a:t>ou « en sommeil »</a:t>
            </a:r>
          </a:p>
        </p:txBody>
      </p:sp>
      <p:sp>
        <p:nvSpPr>
          <p:cNvPr id="31" name="Line 16"/>
          <p:cNvSpPr>
            <a:spLocks noChangeShapeType="1"/>
          </p:cNvSpPr>
          <p:nvPr/>
        </p:nvSpPr>
        <p:spPr bwMode="auto">
          <a:xfrm>
            <a:off x="11017186" y="4094050"/>
            <a:ext cx="989012" cy="8366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/>
          <a:lstStyle/>
          <a:p>
            <a:endParaRPr lang="fr-FR"/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11017186" y="4084525"/>
            <a:ext cx="989012" cy="2566988"/>
          </a:xfrm>
          <a:prstGeom prst="rect">
            <a:avLst/>
          </a:prstGeom>
          <a:solidFill>
            <a:schemeClr val="bg1">
              <a:lumMod val="8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29" tIns="45715" rIns="91429" bIns="45715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>
              <a:latin typeface="Arial" pitchFamily="34" charset="0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10969561" y="3792425"/>
            <a:ext cx="108585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/>
              <a:t>Boite AV </a:t>
            </a: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1101323" y="5144975"/>
            <a:ext cx="833438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AV 1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.1.</a:t>
            </a:r>
          </a:p>
        </p:txBody>
      </p:sp>
      <p:sp>
        <p:nvSpPr>
          <p:cNvPr id="35" name="Oval 17"/>
          <p:cNvSpPr>
            <a:spLocks noChangeArrowheads="1"/>
          </p:cNvSpPr>
          <p:nvPr/>
        </p:nvSpPr>
        <p:spPr bwMode="auto">
          <a:xfrm>
            <a:off x="11382311" y="6181613"/>
            <a:ext cx="269875" cy="244475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5" rIns="91429" bIns="45715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80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19734" y="5181600"/>
            <a:ext cx="731202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dirty="0">
                <a:solidFill>
                  <a:srgbClr val="000000"/>
                </a:solidFill>
              </a:rPr>
              <a:t>Le classement des AV est organisé sous le répertoire « Archives Vivantes »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dirty="0">
                <a:solidFill>
                  <a:srgbClr val="000000"/>
                </a:solidFill>
              </a:rPr>
              <a:t>et rattaché au classement courant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400" b="0" i="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b="0" i="0" dirty="0">
                <a:solidFill>
                  <a:srgbClr val="000000"/>
                </a:solidFill>
              </a:rPr>
              <a:t>Possibilité de créer 40 AV </a:t>
            </a:r>
            <a:endParaRPr lang="fr-FR" altLang="fr-FR" sz="1400" b="0" i="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b="0" i="0" dirty="0" smtClean="0">
                <a:solidFill>
                  <a:srgbClr val="000000"/>
                </a:solidFill>
              </a:rPr>
              <a:t>et </a:t>
            </a:r>
            <a:r>
              <a:rPr lang="fr-FR" altLang="fr-FR" sz="1400" b="0" i="0" dirty="0">
                <a:solidFill>
                  <a:srgbClr val="000000"/>
                </a:solidFill>
              </a:rPr>
              <a:t>de les structurer chacune en autant de sous dossiers souhaités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3835622" y="3320427"/>
            <a:ext cx="3411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altLang="fr-FR" sz="1200" dirty="0"/>
              <a:t>Documents nécessaires </a:t>
            </a:r>
          </a:p>
          <a:p>
            <a:pPr algn="ctr" eaLnBrk="1" hangingPunct="1"/>
            <a:r>
              <a:rPr lang="fr-FR" altLang="fr-FR" sz="1200" dirty="0"/>
              <a:t>au fonctionnement des Etablissements</a:t>
            </a: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9603009" y="3318839"/>
            <a:ext cx="2109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200"/>
              <a:t>Échéance légale </a:t>
            </a:r>
          </a:p>
          <a:p>
            <a:pPr eaLnBrk="1" hangingPunct="1"/>
            <a:r>
              <a:rPr lang="fr-FR" altLang="fr-FR" sz="1200"/>
              <a:t>ou interne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170959" y="3318839"/>
            <a:ext cx="2457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200"/>
              <a:t>Utilité administrative ou légale pour la traçabilité des activités</a:t>
            </a:r>
          </a:p>
        </p:txBody>
      </p:sp>
    </p:spTree>
    <p:extLst>
      <p:ext uri="{BB962C8B-B14F-4D97-AF65-F5344CB8AC3E}">
        <p14:creationId xmlns:p14="http://schemas.microsoft.com/office/powerpoint/2010/main" val="28411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  <p:bldP spid="35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9715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343839" y="387371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Organisation et codification des Archives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vivantes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130" y="732321"/>
            <a:ext cx="8006892" cy="606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llipse 14"/>
          <p:cNvSpPr/>
          <p:nvPr/>
        </p:nvSpPr>
        <p:spPr>
          <a:xfrm>
            <a:off x="9410064" y="3739128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4610630" y="3164174"/>
            <a:ext cx="576263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3562065" y="4464715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8511586" y="3705511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687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129818"/>
            <a:ext cx="3179929" cy="1514132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L’arborescence TRAPEC sous Windows</a:t>
            </a: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fr-FR" sz="2800" dirty="0">
              <a:solidFill>
                <a:schemeClr val="bg1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76655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95531" y="4051110"/>
            <a:ext cx="3371001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Réplication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strictement identique « effet miroir » du plan de classement sur l’arborescence Windows. 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20" name="Image 1" descr="classement 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1"/>
          <a:stretch>
            <a:fillRect/>
          </a:stretch>
        </p:blipFill>
        <p:spPr bwMode="auto">
          <a:xfrm>
            <a:off x="4028775" y="982663"/>
            <a:ext cx="8175625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Résultat de recherche d'images pour &quot;attention&quot;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425" y="4431403"/>
            <a:ext cx="4318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877963" y="4932538"/>
            <a:ext cx="2830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rial" charset="0"/>
              </a:rPr>
              <a:t>Les confidentialités sur les répertoires Windows devront être posées par le service Informatique</a:t>
            </a:r>
          </a:p>
        </p:txBody>
      </p:sp>
      <p:pic>
        <p:nvPicPr>
          <p:cNvPr id="23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095" y="35568"/>
            <a:ext cx="1083933" cy="10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3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91068" y="2129818"/>
            <a:ext cx="3179929" cy="1514132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>
              <a:lnSpc>
                <a:spcPct val="90000"/>
              </a:lnSpc>
              <a:defRPr/>
            </a:pPr>
            <a: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L’arborescence TRAPEC sous Windows</a:t>
            </a:r>
            <a: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fr-FR" sz="2800" kern="0" dirty="0">
              <a:solidFill>
                <a:schemeClr val="bg1"/>
              </a:solidFill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76655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95531" y="4051110"/>
            <a:ext cx="3371001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Règles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de nommage des répertoires informatiques </a:t>
            </a:r>
          </a:p>
          <a:p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095" y="35568"/>
            <a:ext cx="1083933" cy="10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840813" y="1373788"/>
            <a:ext cx="74644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 anchor="ctr">
            <a:spAutoFit/>
          </a:bodyPr>
          <a:lstStyle>
            <a:lvl1pPr indent="449263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0" i="0" kern="0" dirty="0"/>
              <a:t>Niveau Secteur de Pensée ou Dossier </a:t>
            </a:r>
            <a:r>
              <a:rPr lang="fr-FR" altLang="fr-FR" sz="1600" b="0" i="0" kern="0" dirty="0">
                <a:solidFill>
                  <a:schemeClr val="bg1"/>
                </a:solidFill>
              </a:rPr>
              <a:t>: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0" i="0" kern="0" dirty="0"/>
              <a:t>Mettre le code TRAPEC complet </a:t>
            </a:r>
            <a:r>
              <a:rPr lang="fr-FR" altLang="fr-FR" sz="1600" b="0" kern="0" dirty="0"/>
              <a:t> </a:t>
            </a:r>
            <a:r>
              <a:rPr lang="fr-FR" altLang="fr-FR" sz="1600" b="0" i="0" kern="0" dirty="0"/>
              <a:t>et le libellé en Majuscules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1" i="0" kern="0" dirty="0">
                <a:solidFill>
                  <a:schemeClr val="accent1">
                    <a:lumMod val="50000"/>
                  </a:schemeClr>
                </a:solidFill>
              </a:rPr>
              <a:t>Secteur  de Pensée</a:t>
            </a:r>
            <a:r>
              <a:rPr lang="fr-FR" altLang="fr-FR" sz="1600" i="0" kern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:  </a:t>
            </a:r>
            <a:r>
              <a:rPr lang="fr-FR" altLang="fr-FR" sz="1600" i="0" kern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fr-FR" altLang="fr-FR" sz="1600" b="1" i="0" kern="0" dirty="0" smtClean="0">
                <a:solidFill>
                  <a:srgbClr val="C00000"/>
                </a:solidFill>
              </a:rPr>
              <a:t>S1-DIRECTION</a:t>
            </a:r>
            <a:endParaRPr lang="fr-FR" altLang="fr-FR" sz="1600" b="1" i="0" kern="0" dirty="0">
              <a:solidFill>
                <a:srgbClr val="C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1" kern="0" dirty="0">
                <a:solidFill>
                  <a:schemeClr val="accent1">
                    <a:lumMod val="50000"/>
                  </a:schemeClr>
                </a:solidFill>
              </a:rPr>
              <a:t>Dossier</a:t>
            </a:r>
            <a:r>
              <a:rPr lang="fr-FR" altLang="fr-FR" sz="1600" i="0" kern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:</a:t>
            </a:r>
            <a:r>
              <a:rPr lang="fr-FR" altLang="fr-FR" sz="1600" i="0" kern="0" dirty="0">
                <a:solidFill>
                  <a:srgbClr val="FF0000"/>
                </a:solidFill>
              </a:rPr>
              <a:t>  	             </a:t>
            </a:r>
            <a:r>
              <a:rPr lang="fr-FR" altLang="fr-FR" sz="1600" i="0" kern="0" dirty="0" smtClean="0">
                <a:solidFill>
                  <a:srgbClr val="FF0000"/>
                </a:solidFill>
              </a:rPr>
              <a:t> 	</a:t>
            </a:r>
            <a:r>
              <a:rPr lang="fr-FR" altLang="fr-FR" sz="1600" b="1" i="0" kern="0" dirty="0" smtClean="0">
                <a:solidFill>
                  <a:srgbClr val="C00000"/>
                </a:solidFill>
              </a:rPr>
              <a:t>S1-D1-CODIR </a:t>
            </a:r>
            <a:endParaRPr lang="fr-FR" altLang="fr-FR" sz="1600" b="1" i="0" kern="0" dirty="0">
              <a:solidFill>
                <a:srgbClr val="C00000"/>
              </a:solidFill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altLang="fr-FR" sz="1600" b="0" i="0" kern="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864625" y="2839040"/>
            <a:ext cx="8380413" cy="326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 anchor="ctr">
            <a:spAutoFit/>
          </a:bodyPr>
          <a:lstStyle>
            <a:lvl1pPr indent="449263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0" i="0" kern="0" dirty="0"/>
              <a:t>Niveau Sous-dossiers :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0" i="0" kern="0" dirty="0"/>
              <a:t>Mettre le code </a:t>
            </a:r>
            <a:r>
              <a:rPr lang="fr-FR" altLang="fr-FR" sz="1600" b="0" i="0" kern="0" dirty="0" err="1"/>
              <a:t>Trapec</a:t>
            </a:r>
            <a:r>
              <a:rPr lang="fr-FR" altLang="fr-FR" sz="1600" b="0" kern="0" dirty="0"/>
              <a:t> </a:t>
            </a:r>
            <a:r>
              <a:rPr lang="fr-FR" altLang="fr-FR" sz="1600" b="0" i="0" kern="0" dirty="0"/>
              <a:t>complet et le libellé en Minuscules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600" b="1" kern="0" dirty="0">
                <a:solidFill>
                  <a:schemeClr val="accent1">
                    <a:lumMod val="50000"/>
                  </a:schemeClr>
                </a:solidFill>
              </a:rPr>
              <a:t>          Sous Dossier : </a:t>
            </a:r>
            <a:r>
              <a:rPr lang="fr-FR" altLang="fr-FR" sz="1600" i="0" kern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fr-FR" altLang="fr-FR" sz="1600" i="0" kern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fr-FR" altLang="fr-FR" sz="1600" b="1" i="0" kern="0" dirty="0" smtClean="0">
                <a:solidFill>
                  <a:srgbClr val="C00000"/>
                </a:solidFill>
              </a:rPr>
              <a:t>S1-D1-01-Ordre_du_jour</a:t>
            </a:r>
            <a:endParaRPr lang="fr-FR" altLang="fr-FR" sz="1600" b="1" i="0" kern="0" dirty="0">
              <a:solidFill>
                <a:srgbClr val="C00000"/>
              </a:solidFill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altLang="fr-FR" sz="1600" kern="0" dirty="0"/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altLang="fr-FR" sz="1600" b="0" i="0" kern="0" dirty="0"/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i="0" dirty="0"/>
              <a:t>Eviter les espaces </a:t>
            </a:r>
            <a:r>
              <a:rPr lang="fr-FR" sz="1400" b="0" i="0" dirty="0"/>
              <a:t>entre les mots </a:t>
            </a:r>
            <a:r>
              <a:rPr lang="fr-FR" sz="1400" i="0" dirty="0"/>
              <a:t>dans le libellé : </a:t>
            </a:r>
          </a:p>
          <a:p>
            <a:pPr marL="285716" indent="-28571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0" i="0" dirty="0"/>
              <a:t>Préférer un </a:t>
            </a:r>
            <a:r>
              <a:rPr lang="fr-FR" sz="1400" b="0" i="0" dirty="0" err="1"/>
              <a:t>underscore</a:t>
            </a:r>
            <a:r>
              <a:rPr lang="fr-FR" sz="1400" b="0" i="0" dirty="0"/>
              <a:t> « _ » ou un tiret « - »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b="0" i="0" dirty="0"/>
              <a:t>      afin de préserver le nombre de caractères disponibles pour intituler un fichier 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400" i="0" dirty="0"/>
              <a:t>      256 caractères</a:t>
            </a:r>
            <a:r>
              <a:rPr lang="fr-FR" altLang="fr-FR" sz="1400" b="0" i="0" dirty="0"/>
              <a:t> chemins d’accès compris dans Windows</a:t>
            </a:r>
          </a:p>
          <a:p>
            <a:pPr marL="285716" indent="-28571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fr-FR" altLang="fr-FR" sz="1400" b="0" i="0" dirty="0">
              <a:solidFill>
                <a:srgbClr val="000000"/>
              </a:solidFill>
              <a:ea typeface="Times" pitchFamily="18" charset="0"/>
              <a:cs typeface="Arial" pitchFamily="34" charset="0"/>
            </a:endParaRPr>
          </a:p>
          <a:p>
            <a:pPr marL="285716" indent="-28571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altLang="fr-FR" sz="1400" b="0" i="0" dirty="0">
                <a:solidFill>
                  <a:srgbClr val="000000"/>
                </a:solidFill>
                <a:ea typeface="Times" pitchFamily="18" charset="0"/>
                <a:cs typeface="Arial" pitchFamily="34" charset="0"/>
              </a:rPr>
              <a:t>Utiliser une majuscule au début du mot à la place de « _ » en collant au mot précédent (ex </a:t>
            </a:r>
            <a:r>
              <a:rPr lang="fr-FR" altLang="fr-FR" sz="1400" b="0" i="0" dirty="0" err="1">
                <a:solidFill>
                  <a:srgbClr val="000000"/>
                </a:solidFill>
                <a:ea typeface="Times" pitchFamily="18" charset="0"/>
                <a:cs typeface="Arial" pitchFamily="34" charset="0"/>
              </a:rPr>
              <a:t>ExpertCpta</a:t>
            </a:r>
            <a:r>
              <a:rPr lang="fr-FR" altLang="fr-FR" sz="1400" b="0" i="0" dirty="0">
                <a:solidFill>
                  <a:srgbClr val="000000"/>
                </a:solidFill>
                <a:ea typeface="Times" pitchFamily="18" charset="0"/>
                <a:cs typeface="Arial" pitchFamily="34" charset="0"/>
              </a:rPr>
              <a:t>).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 altLang="fr-FR" sz="1400" b="0" i="0" kern="0" dirty="0"/>
          </a:p>
          <a:p>
            <a:pPr indent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fr-FR" sz="1400" b="0" i="0" kern="0" dirty="0"/>
              <a:t>Supprimer les mots «vides » comme les articles (ex </a:t>
            </a:r>
            <a:r>
              <a:rPr lang="fr-FR" altLang="fr-FR" sz="1400" b="0" i="0" kern="0" dirty="0" err="1"/>
              <a:t>CR_Réunion</a:t>
            </a:r>
            <a:r>
              <a:rPr lang="fr-FR" altLang="fr-FR" sz="1400" b="0" i="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61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91068" y="2129818"/>
            <a:ext cx="3179929" cy="1514132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>
              <a:lnSpc>
                <a:spcPct val="90000"/>
              </a:lnSpc>
              <a:defRPr/>
            </a:pPr>
            <a: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L’arborescence TRAPEC sous Windows</a:t>
            </a:r>
            <a: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kern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fr-FR" sz="2800" kern="0" dirty="0">
              <a:solidFill>
                <a:schemeClr val="bg1"/>
              </a:solidFill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76655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95531" y="4051110"/>
            <a:ext cx="3371001" cy="98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Attention aux dérives !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095" y="35568"/>
            <a:ext cx="1083933" cy="10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1" descr="classement 1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64" y="1258793"/>
            <a:ext cx="8548899" cy="482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429025" y="2748778"/>
            <a:ext cx="1834961" cy="132792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7148688" y="2889675"/>
            <a:ext cx="1517050" cy="69743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8254242" y="5171814"/>
            <a:ext cx="1012296" cy="50633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5"/>
          <p:cNvSpPr txBox="1">
            <a:spLocks noChangeArrowheads="1"/>
          </p:cNvSpPr>
          <p:nvPr/>
        </p:nvSpPr>
        <p:spPr bwMode="auto">
          <a:xfrm>
            <a:off x="5661051" y="4769282"/>
            <a:ext cx="1454304" cy="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80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Pas TRAPEC !</a:t>
            </a:r>
          </a:p>
        </p:txBody>
      </p:sp>
      <p:cxnSp>
        <p:nvCxnSpPr>
          <p:cNvPr id="13" name="Connecteur droit avec flèche 12"/>
          <p:cNvCxnSpPr>
            <a:endCxn id="9" idx="5"/>
          </p:cNvCxnSpPr>
          <p:nvPr/>
        </p:nvCxnSpPr>
        <p:spPr>
          <a:xfrm flipH="1" flipV="1">
            <a:off x="4995262" y="3882229"/>
            <a:ext cx="773738" cy="84375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endCxn id="10" idx="3"/>
          </p:cNvCxnSpPr>
          <p:nvPr/>
        </p:nvCxnSpPr>
        <p:spPr>
          <a:xfrm flipV="1">
            <a:off x="6356525" y="3484976"/>
            <a:ext cx="1014330" cy="125307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12" idx="3"/>
          </p:cNvCxnSpPr>
          <p:nvPr/>
        </p:nvCxnSpPr>
        <p:spPr>
          <a:xfrm>
            <a:off x="7115355" y="4953943"/>
            <a:ext cx="1042993" cy="35432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9"/>
          <p:cNvSpPr txBox="1">
            <a:spLocks noChangeArrowheads="1"/>
          </p:cNvSpPr>
          <p:nvPr/>
        </p:nvSpPr>
        <p:spPr bwMode="auto">
          <a:xfrm>
            <a:off x="3933850" y="5590749"/>
            <a:ext cx="5185577" cy="147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800" dirty="0">
                <a:latin typeface="Calibri" pitchFamily="34" charset="0"/>
                <a:ea typeface="Calibri" pitchFamily="34" charset="0"/>
                <a:cs typeface="Calibri" pitchFamily="34" charset="0"/>
              </a:rPr>
              <a:t> Dépôt de fichier(s) interdit :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r>
              <a:rPr lang="fr-FR" altLang="fr-FR" sz="1800" dirty="0">
                <a:latin typeface="Calibri" pitchFamily="34" charset="0"/>
                <a:ea typeface="Calibri" pitchFamily="34" charset="0"/>
                <a:cs typeface="Calibri" pitchFamily="34" charset="0"/>
              </a:rPr>
              <a:t> à la racine d’un Secteur de Pensée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r>
              <a:rPr lang="fr-FR" altLang="fr-FR" sz="1800" dirty="0">
                <a:latin typeface="Calibri" pitchFamily="34" charset="0"/>
                <a:ea typeface="Calibri" pitchFamily="34" charset="0"/>
                <a:cs typeface="Calibri" pitchFamily="34" charset="0"/>
              </a:rPr>
              <a:t> à la racine d’un Dossier comportant déjà des Sous-dossiers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8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7" name="Picture 2" descr="Résultat de recherche d'images pour &quot;attention&quot;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450" y="5424983"/>
            <a:ext cx="1099303" cy="96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362975" y="4030329"/>
            <a:ext cx="3826088" cy="52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400" dirty="0"/>
              <a:t>Créer un dossier ou sous dossier « Généralités » </a:t>
            </a:r>
            <a:r>
              <a:rPr lang="fr-FR" altLang="fr-FR" sz="1400" dirty="0">
                <a:solidFill>
                  <a:srgbClr val="FF0000"/>
                </a:solidFill>
              </a:rPr>
              <a:t>(jamais « Divers »)</a:t>
            </a:r>
          </a:p>
        </p:txBody>
      </p:sp>
    </p:spTree>
    <p:extLst>
      <p:ext uri="{BB962C8B-B14F-4D97-AF65-F5344CB8AC3E}">
        <p14:creationId xmlns:p14="http://schemas.microsoft.com/office/powerpoint/2010/main" val="254523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129818"/>
            <a:ext cx="3179929" cy="1514132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Eléments de nommage des fichiers numériques</a:t>
            </a: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fr-FR" sz="2800" dirty="0">
              <a:solidFill>
                <a:schemeClr val="bg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88530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041367"/>
            <a:ext cx="3371001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La compréhension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du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contenu d’un fichier passe par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lecture de son nom et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clarté de son énoncé. </a:t>
            </a: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56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095" y="35568"/>
            <a:ext cx="1083933" cy="10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3"/>
          <p:cNvSpPr>
            <a:spLocks noChangeArrowheads="1"/>
          </p:cNvSpPr>
          <p:nvPr/>
        </p:nvSpPr>
        <p:spPr bwMode="auto">
          <a:xfrm>
            <a:off x="3609359" y="3659319"/>
            <a:ext cx="8713788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pitchFamily="34" charset="0"/>
              </a:rPr>
              <a:t>Statut ou version du document « obligatoire »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  : </a:t>
            </a:r>
            <a:r>
              <a:rPr lang="fr-FR" altLang="fr-FR" sz="140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l’état de finalisation 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du document. </a:t>
            </a:r>
          </a:p>
          <a:p>
            <a:pPr marL="285750" indent="-285750" eaLnBrk="1" hangingPunct="1">
              <a:spcBef>
                <a:spcPct val="0"/>
              </a:spcBef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VP : Version provisoire (projet) suivi d’un chiffe (VP1, VP2) </a:t>
            </a:r>
          </a:p>
          <a:p>
            <a:pPr marL="285750" indent="-285750" eaLnBrk="1" hangingPunct="1">
              <a:spcBef>
                <a:spcPct val="0"/>
              </a:spcBef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VF : Version finalisée (validée) suivi du service décideur (DG, DIR ….)</a:t>
            </a: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Budget_2019_VP1_Cpta    </a:t>
            </a:r>
            <a:r>
              <a:rPr lang="fr-FR" altLang="fr-FR" sz="1200" dirty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</a:t>
            </a:r>
            <a:r>
              <a:rPr lang="fr-FR" altLang="fr-FR" sz="120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 </a:t>
            </a: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Budget_2019_VP1_Cpta_DIR       Budget_2019_VP2_Compta      Budget_2019_VF_DIR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b="0" i="0" dirty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</a:t>
            </a: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Bilan_Fi_2019_VP1_Compta   Bilan_Fi_2019_VP1_ExpertCpta   Bilan_Fi_2019_VF_ExpertCpta  Bilan_Fi_2019_VF_CAC</a:t>
            </a:r>
            <a:endParaRPr lang="fr-FR" altLang="fr-FR" sz="1200" b="0" i="0" dirty="0">
              <a:solidFill>
                <a:srgbClr val="002060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pitchFamily="34" charset="0"/>
            </a:endParaRPr>
          </a:p>
        </p:txBody>
      </p: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3609359" y="771197"/>
            <a:ext cx="84248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Sujet </a:t>
            </a: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et type de doc « obligatoire »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 : </a:t>
            </a:r>
            <a:r>
              <a:rPr lang="fr-FR" altLang="fr-FR" sz="140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sujet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principal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traité par le document  </a:t>
            </a: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Ex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: 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Formation </a:t>
            </a:r>
            <a:r>
              <a:rPr lang="fr-FR" altLang="fr-FR" sz="1400" b="0" i="0" dirty="0" err="1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Trapec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, Réunion </a:t>
            </a:r>
            <a:r>
              <a:rPr lang="fr-FR" altLang="fr-FR" sz="1400" b="0" i="0" dirty="0" err="1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Dir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, Projet ouverture USLD, Planning congés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….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Abréviations retenues : CR (Compte-rendu), ODJ (Ordre du jour), PV (Procès-verbal), BDC (Bon de commande)</a:t>
            </a: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603009" y="1765830"/>
            <a:ext cx="8358188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Date </a:t>
            </a: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« obligatoire »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: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date de l'événement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(et non de la création du doc)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Format américain AAAA-MM-JJ (tirets de séparation pour faciliter la lecture)   ex: 2018-09-05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Soit au début du nom du document (pour classement chronologique des fichiers) soit à la fin du nom.</a:t>
            </a: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609359" y="2755459"/>
            <a:ext cx="85677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Service créateur du fichier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: dossiers transverses</a:t>
            </a:r>
            <a:b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</a:b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Utiliser la codification des services  : DG – DIR - DRH – DAF ….</a:t>
            </a:r>
            <a:endParaRPr lang="fr-FR" altLang="fr-FR" sz="1200" dirty="0">
              <a:latin typeface="Avenir Next LT Pro"/>
              <a:ea typeface="Times" pitchFamily="18" charset="0"/>
              <a:cs typeface="Arial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682384" y="5303901"/>
            <a:ext cx="8423275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La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version finale est convertie en format PDF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en conservant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le même nom quel que soit le format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.</a:t>
            </a:r>
          </a:p>
          <a:p>
            <a:pPr algn="just"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La version PDF ne remplace pas la version originale du document.</a:t>
            </a:r>
            <a:endParaRPr lang="fr-FR" altLang="fr-FR" sz="12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algn="just">
              <a:defRPr/>
            </a:pP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 </a:t>
            </a:r>
            <a:endParaRPr lang="fr-FR" altLang="fr-FR" sz="14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algn="just"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Une fois la version finale validée par le service décideur, les différentes versions provisoires seront :</a:t>
            </a:r>
          </a:p>
          <a:p>
            <a:pPr marL="285750" indent="-285750"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soit regroupées dans un répertoire « documents de travail », </a:t>
            </a:r>
          </a:p>
          <a:p>
            <a:pPr marL="285750" indent="-285750"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soit supprimées si aucun intérêt de conservation.</a:t>
            </a:r>
            <a:endParaRPr lang="fr-FR" altLang="fr-FR" sz="12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0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 autoUpdateAnimBg="0"/>
      <p:bldP spid="59" grpId="0" autoUpdateAnimBg="0"/>
      <p:bldP spid="60" grpId="0" autoUpdateAnimBg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28" y="2266298"/>
            <a:ext cx="3370997" cy="1325563"/>
          </a:xfrm>
        </p:spPr>
        <p:txBody>
          <a:bodyPr>
            <a:normAutofit/>
          </a:bodyPr>
          <a:lstStyle/>
          <a:p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Pourquoi adopter la solution TRAPEC ?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283535" y="3776113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6" y="4117313"/>
            <a:ext cx="31799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bg1"/>
                </a:solidFill>
                <a:latin typeface="Avenir Next LT Pro"/>
              </a:rPr>
              <a:t>Pour une logique commune de fonctionnement !</a:t>
            </a:r>
          </a:p>
        </p:txBody>
      </p: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851944"/>
            <a:ext cx="1213120" cy="125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12">
            <a:extLst>
              <a:ext uri="{FF2B5EF4-FFF2-40B4-BE49-F238E27FC236}">
                <a16:creationId xmlns="" xmlns:a16="http://schemas.microsoft.com/office/drawing/2014/main" id="{78EE9E63-3E4E-4F82-82DC-45B95ABE4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2639993"/>
            <a:ext cx="1250461" cy="125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11">
            <a:extLst>
              <a:ext uri="{FF2B5EF4-FFF2-40B4-BE49-F238E27FC236}">
                <a16:creationId xmlns="" xmlns:a16="http://schemas.microsoft.com/office/drawing/2014/main" id="{CBB43C06-5F6D-4C7D-B028-5465D9353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4517399"/>
            <a:ext cx="1250461" cy="125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Rectangle 2">
            <a:extLst>
              <a:ext uri="{FF2B5EF4-FFF2-40B4-BE49-F238E27FC236}">
                <a16:creationId xmlns="" xmlns:a16="http://schemas.microsoft.com/office/drawing/2014/main" id="{9246457B-3E1F-4E46-B391-29BAE6F2B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833" y="884331"/>
            <a:ext cx="6214588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0" i="0" dirty="0">
                <a:latin typeface="Avenir Next LT Pro"/>
              </a:rPr>
              <a:t>Un classement </a:t>
            </a:r>
            <a:r>
              <a:rPr kumimoji="1"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unique</a:t>
            </a:r>
            <a:r>
              <a:rPr kumimoji="1" lang="fr-FR" altLang="fr-FR" sz="1600" b="0" i="0" dirty="0">
                <a:latin typeface="Avenir Next LT Pro"/>
              </a:rPr>
              <a:t> pour les formats papier et numérique 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Traçabilité</a:t>
            </a:r>
            <a:r>
              <a:rPr lang="fr-FR" altLang="fr-FR" sz="1600" dirty="0">
                <a:solidFill>
                  <a:srgbClr val="000000"/>
                </a:solidFill>
                <a:latin typeface="Avenir Next LT Pro"/>
              </a:rPr>
              <a:t> des documents référents</a:t>
            </a: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Accessibilité</a:t>
            </a:r>
            <a:r>
              <a:rPr lang="fr-FR" altLang="fr-FR" sz="1600" dirty="0">
                <a:solidFill>
                  <a:srgbClr val="000000"/>
                </a:solidFill>
                <a:latin typeface="Avenir Next LT Pro"/>
              </a:rPr>
              <a:t> pour tous 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Polyvalence</a:t>
            </a:r>
            <a:r>
              <a:rPr kumimoji="1" lang="fr-FR" altLang="fr-FR" sz="1600" b="0" i="0" dirty="0" smtClean="0">
                <a:latin typeface="Avenir Next LT Pro"/>
              </a:rPr>
              <a:t> </a:t>
            </a:r>
            <a:r>
              <a:rPr kumimoji="1" lang="fr-FR" altLang="fr-FR" sz="1600" b="0" i="0" dirty="0">
                <a:latin typeface="Avenir Next LT Pro"/>
              </a:rPr>
              <a:t>des utilisateurs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Confidentialité</a:t>
            </a:r>
            <a:r>
              <a:rPr kumimoji="1" lang="fr-FR" altLang="fr-FR" sz="1600" b="0" i="0" dirty="0">
                <a:latin typeface="Avenir Next LT Pro"/>
              </a:rPr>
              <a:t> (RGPD)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Clr>
                <a:schemeClr val="accent2"/>
              </a:buClr>
              <a:buSzPct val="75000"/>
              <a:buNone/>
              <a:defRPr/>
            </a:pPr>
            <a:endParaRPr kumimoji="1" lang="fr-FR" altLang="fr-FR" sz="1400" b="0" i="0" dirty="0">
              <a:latin typeface="Avenir Next LT Pro"/>
            </a:endParaRPr>
          </a:p>
          <a:p>
            <a:pPr lvl="1">
              <a:buClr>
                <a:schemeClr val="accent2"/>
              </a:buClr>
              <a:buSzPct val="75000"/>
              <a:buFont typeface="Arial" pitchFamily="34" charset="0"/>
              <a:buNone/>
              <a:defRPr/>
            </a:pPr>
            <a:endParaRPr lang="fr-FR" altLang="fr-FR" sz="2000" b="0" i="0" dirty="0">
              <a:latin typeface="Avenir Next LT Pro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FDBF655F-5E50-42A7-AAD9-6A43ECFB1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0360" y="2666493"/>
            <a:ext cx="6214588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4000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Respect</a:t>
            </a:r>
            <a:r>
              <a:rPr lang="fr-FR" altLang="fr-FR" sz="1600" dirty="0" smtClean="0">
                <a:latin typeface="Avenir Next LT Pro"/>
              </a:rPr>
              <a:t>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dirty="0" smtClean="0">
                <a:latin typeface="Avenir Next LT Pro"/>
              </a:rPr>
              <a:t>es </a:t>
            </a:r>
            <a:r>
              <a:rPr lang="fr-FR" altLang="fr-FR" sz="1600" dirty="0">
                <a:latin typeface="Avenir Next LT Pro"/>
              </a:rPr>
              <a:t>échéances, </a:t>
            </a:r>
            <a:r>
              <a:rPr lang="fr-FR" altLang="fr-FR" sz="1600" b="0" i="0" dirty="0">
                <a:latin typeface="Avenir Next LT Pro"/>
              </a:rPr>
              <a:t>meilleure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anticipation</a:t>
            </a: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Priorisation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dirty="0" smtClean="0">
                <a:latin typeface="Avenir Next LT Pro"/>
              </a:rPr>
              <a:t>es tâches</a:t>
            </a:r>
            <a:endParaRPr kumimoji="1" lang="fr-FR" altLang="fr-FR" sz="16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lang="fr-FR" altLang="fr-FR" sz="1600" b="0" i="0" dirty="0" smtClean="0">
                <a:latin typeface="Avenir Next LT Pro"/>
              </a:rPr>
              <a:t>Réalisation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b="0" i="0" dirty="0" smtClean="0">
                <a:latin typeface="Avenir Next LT Pro"/>
              </a:rPr>
              <a:t>es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missions essentielles</a:t>
            </a: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Sécurisation</a:t>
            </a:r>
            <a:r>
              <a:rPr lang="fr-FR" altLang="fr-FR" sz="1600" b="0" i="0" dirty="0" smtClean="0">
                <a:latin typeface="Avenir Next LT Pro"/>
              </a:rPr>
              <a:t>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b="0" i="0" dirty="0" smtClean="0">
                <a:latin typeface="Avenir Next LT Pro"/>
              </a:rPr>
              <a:t>es </a:t>
            </a:r>
            <a:r>
              <a:rPr lang="fr-FR" altLang="fr-FR" sz="1600" b="0" i="0" dirty="0">
                <a:latin typeface="Avenir Next LT Pro"/>
              </a:rPr>
              <a:t>modes opératoires</a:t>
            </a:r>
          </a:p>
        </p:txBody>
      </p:sp>
      <p:sp>
        <p:nvSpPr>
          <p:cNvPr id="72" name="Rectangle 6">
            <a:extLst>
              <a:ext uri="{FF2B5EF4-FFF2-40B4-BE49-F238E27FC236}">
                <a16:creationId xmlns="" xmlns:a16="http://schemas.microsoft.com/office/drawing/2014/main" id="{50FAA892-C28F-464B-A110-F3305B5CA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832" y="4558635"/>
            <a:ext cx="3307621" cy="165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0" i="0" dirty="0">
                <a:latin typeface="Avenir Next LT Pro"/>
              </a:rPr>
              <a:t>Confort et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qualité</a:t>
            </a:r>
            <a:r>
              <a:rPr kumimoji="1" lang="fr-FR" altLang="fr-FR" sz="1600" b="0" i="0" dirty="0">
                <a:latin typeface="Avenir Next LT Pro"/>
              </a:rPr>
              <a:t> de vie au Travail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0" i="0" dirty="0">
                <a:latin typeface="Avenir Next LT Pro"/>
              </a:rPr>
              <a:t>Image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d’efficacité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Crédibilité</a:t>
            </a:r>
            <a:r>
              <a:rPr kumimoji="1" lang="fr-FR" altLang="fr-FR" sz="1600" b="0" i="0" dirty="0">
                <a:latin typeface="Avenir Next LT Pro"/>
              </a:rPr>
              <a:t> </a:t>
            </a:r>
            <a:r>
              <a:rPr kumimoji="1" lang="fr-FR" altLang="fr-FR" sz="1600" b="0" i="0" dirty="0" smtClean="0">
                <a:latin typeface="Avenir Next LT Pro"/>
              </a:rPr>
              <a:t>accrue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Désencombrement</a:t>
            </a:r>
            <a:r>
              <a:rPr kumimoji="1" lang="fr-FR" altLang="fr-FR" sz="1600" dirty="0">
                <a:latin typeface="Avenir Next LT Pro"/>
              </a:rPr>
              <a:t> de la messagerie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endParaRPr kumimoji="1" lang="fr-FR" altLang="fr-FR" sz="1600" b="0" i="0" dirty="0">
              <a:latin typeface="Avenir Next LT Pro"/>
            </a:endParaRPr>
          </a:p>
        </p:txBody>
      </p:sp>
      <p:pic>
        <p:nvPicPr>
          <p:cNvPr id="73" name="Picture 2" descr="C:\Users\cmartire\Desktop\musique CM\image-drole-urgent_4.jpg">
            <a:extLst>
              <a:ext uri="{FF2B5EF4-FFF2-40B4-BE49-F238E27FC236}">
                <a16:creationId xmlns="" xmlns:a16="http://schemas.microsoft.com/office/drawing/2014/main" id="{0DE2234C-E94A-4960-9BC6-65794AF7E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56" b="5283"/>
          <a:stretch>
            <a:fillRect/>
          </a:stretch>
        </p:blipFill>
        <p:spPr bwMode="auto">
          <a:xfrm>
            <a:off x="8510587" y="3786345"/>
            <a:ext cx="3681413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9715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9107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stockés </a:t>
            </a:r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en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dossier suspendu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943751" y="1745270"/>
            <a:ext cx="3024188" cy="41624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31089" y="1889732"/>
            <a:ext cx="237648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PROJETS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V="1">
            <a:off x="4269439" y="1745270"/>
            <a:ext cx="16335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71281" y="1456345"/>
            <a:ext cx="2541588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NOM du 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rial" charset="0"/>
              </a:rPr>
              <a:t>(Au crayon de papier)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303319" y="1122098"/>
            <a:ext cx="2232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Pochette cartonnée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164539" y="2451707"/>
            <a:ext cx="209073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>
                <a:latin typeface="Lucida Handwriting" pitchFamily="66" charset="0"/>
              </a:rPr>
              <a:t>Egalité Hommes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>
                <a:latin typeface="Lucida Handwriting" pitchFamily="66" charset="0"/>
              </a:rPr>
              <a:t>Femmes</a:t>
            </a: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4899676" y="2596170"/>
            <a:ext cx="1003300" cy="4098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573803" y="2774070"/>
            <a:ext cx="33337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NOM du Sous-dossier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rial" charset="0"/>
              </a:rPr>
              <a:t>(Au crayon de papier)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712226" y="5150457"/>
            <a:ext cx="118745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S9-D3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.2.</a:t>
            </a: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V="1">
            <a:off x="4859989" y="4702782"/>
            <a:ext cx="151288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69664" y="4458307"/>
            <a:ext cx="25209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 TRAPEC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799289" y="1745270"/>
            <a:ext cx="142875" cy="4162425"/>
          </a:xfrm>
          <a:prstGeom prst="rect">
            <a:avLst/>
          </a:prstGeom>
          <a:solidFill>
            <a:srgbClr val="FFCC99">
              <a:alpha val="4784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2" name="Virage 21"/>
          <p:cNvSpPr/>
          <p:nvPr/>
        </p:nvSpPr>
        <p:spPr>
          <a:xfrm flipV="1">
            <a:off x="2986739" y="2312007"/>
            <a:ext cx="252412" cy="355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943751" y="5150457"/>
            <a:ext cx="118745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DRH</a:t>
            </a: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39757" y="4352429"/>
            <a:ext cx="13668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Code Service</a:t>
            </a: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H="1" flipV="1">
            <a:off x="1173814" y="4917095"/>
            <a:ext cx="911225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5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«  Papier »  stockés en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dossier suspendu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5268048" y="4647982"/>
            <a:ext cx="1366838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27" name="Picture 15" descr="Dossier A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78" y="897004"/>
            <a:ext cx="4848703" cy="484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1136070" y="965776"/>
            <a:ext cx="51691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Les étiquettes Pré-codées  TRAPEC</a:t>
            </a:r>
          </a:p>
        </p:txBody>
      </p:sp>
      <p:grpSp>
        <p:nvGrpSpPr>
          <p:cNvPr id="29" name="Group 20"/>
          <p:cNvGrpSpPr>
            <a:grpSpLocks/>
          </p:cNvGrpSpPr>
          <p:nvPr/>
        </p:nvGrpSpPr>
        <p:grpSpPr bwMode="auto">
          <a:xfrm>
            <a:off x="6780936" y="831632"/>
            <a:ext cx="287337" cy="5040312"/>
            <a:chOff x="3833" y="709"/>
            <a:chExt cx="181" cy="3175"/>
          </a:xfrm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833" y="709"/>
              <a:ext cx="181" cy="31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charset="0"/>
              </a:endParaRPr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3833" y="1551"/>
              <a:ext cx="151" cy="1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S1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D1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1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 rot="-5400000">
              <a:off x="3690" y="988"/>
              <a:ext cx="44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000" b="0" i="0">
                  <a:latin typeface="Arial" charset="0"/>
                </a:rPr>
                <a:t>TRAPEC</a:t>
              </a:r>
            </a:p>
          </p:txBody>
        </p:sp>
      </p:grp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1897786" y="5276632"/>
            <a:ext cx="333375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 du sous 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(Au feutre fin)</a:t>
            </a:r>
          </a:p>
        </p:txBody>
      </p:sp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3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«  Papier »  stockés en </a:t>
            </a:r>
            <a:r>
              <a:rPr lang="fr-FR" altLang="fr-FR" sz="24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boîte et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classeur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58808" y="2210703"/>
            <a:ext cx="2160587" cy="4319588"/>
          </a:xfrm>
          <a:prstGeom prst="rect">
            <a:avLst/>
          </a:prstGeom>
          <a:solidFill>
            <a:schemeClr val="tx1">
              <a:lumMod val="95000"/>
              <a:lumOff val="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 smtClean="0">
              <a:latin typeface="Arial" pitchFamily="34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941433" y="1759853"/>
            <a:ext cx="792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>
                <a:latin typeface="Arial" charset="0"/>
              </a:rPr>
              <a:t>Boite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74708" y="4371291"/>
            <a:ext cx="1800225" cy="10810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S9-D3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.2.</a:t>
            </a: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V="1">
            <a:off x="1987595" y="4371291"/>
            <a:ext cx="9366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2419395" y="3398153"/>
            <a:ext cx="25209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(Au feutre /Marqueur)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Sur une étiquette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i="0">
                <a:latin typeface="Arial" charset="0"/>
              </a:rPr>
              <a:t>de la couleur</a:t>
            </a:r>
            <a:r>
              <a:rPr lang="fr-FR" altLang="fr-FR" sz="1800" b="0" i="0">
                <a:latin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du secteur de pensée</a:t>
            </a: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6767715" y="2238616"/>
            <a:ext cx="1582738" cy="1409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1122408" y="5903228"/>
            <a:ext cx="431800" cy="411163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4899755" y="1016354"/>
            <a:ext cx="1295400" cy="5543550"/>
          </a:xfrm>
          <a:prstGeom prst="rect">
            <a:avLst/>
          </a:prstGeom>
          <a:solidFill>
            <a:srgbClr val="0070C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5331555" y="5266091"/>
            <a:ext cx="431800" cy="411163"/>
          </a:xfrm>
          <a:prstGeom prst="ellipse">
            <a:avLst/>
          </a:prstGeom>
          <a:solidFill>
            <a:schemeClr val="tx1">
              <a:alpha val="54901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5115655" y="1592616"/>
            <a:ext cx="863600" cy="24479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5115655" y="1841854"/>
            <a:ext cx="849312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S9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2000" b="0" i="0">
              <a:latin typeface="Lucida Handwriting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.2.</a:t>
            </a:r>
            <a:endParaRPr lang="fr-FR" altLang="fr-FR" sz="1800" b="0" i="0">
              <a:latin typeface="Arial" charset="0"/>
            </a:endParaRPr>
          </a:p>
        </p:txBody>
      </p:sp>
      <p:sp>
        <p:nvSpPr>
          <p:cNvPr id="37" name="Line 23"/>
          <p:cNvSpPr>
            <a:spLocks noChangeShapeType="1"/>
          </p:cNvSpPr>
          <p:nvPr/>
        </p:nvSpPr>
        <p:spPr bwMode="auto">
          <a:xfrm>
            <a:off x="5115655" y="4400904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2" name="Line 25"/>
          <p:cNvSpPr>
            <a:spLocks noChangeShapeType="1"/>
          </p:cNvSpPr>
          <p:nvPr/>
        </p:nvSpPr>
        <p:spPr bwMode="auto">
          <a:xfrm flipV="1">
            <a:off x="4567390" y="3257659"/>
            <a:ext cx="745910" cy="280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4" name="Text Box 26"/>
          <p:cNvSpPr txBox="1">
            <a:spLocks noChangeArrowheads="1"/>
          </p:cNvSpPr>
          <p:nvPr/>
        </p:nvSpPr>
        <p:spPr bwMode="auto">
          <a:xfrm>
            <a:off x="4972780" y="467079"/>
            <a:ext cx="1368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 dirty="0">
                <a:latin typeface="Arial" charset="0"/>
              </a:rPr>
              <a:t>Classeur</a:t>
            </a: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6767715" y="2221154"/>
            <a:ext cx="1582738" cy="4319587"/>
          </a:xfrm>
          <a:prstGeom prst="rect">
            <a:avLst/>
          </a:prstGeom>
          <a:solidFill>
            <a:schemeClr val="bg1">
              <a:lumMod val="8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 smtClean="0">
              <a:latin typeface="Arial" pitchFamily="34" charset="0"/>
            </a:endParaRP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6910590" y="1716329"/>
            <a:ext cx="13335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 dirty="0">
                <a:latin typeface="Arial" charset="0"/>
              </a:rPr>
              <a:t>Boite </a:t>
            </a:r>
            <a:r>
              <a:rPr lang="fr-FR" altLang="fr-FR" sz="2000" b="0" i="0" dirty="0" smtClean="0">
                <a:latin typeface="Arial" charset="0"/>
              </a:rPr>
              <a:t>AV </a:t>
            </a:r>
            <a:endParaRPr lang="fr-FR" altLang="fr-FR" sz="2000" b="0" i="0" dirty="0">
              <a:latin typeface="Arial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910590" y="4327766"/>
            <a:ext cx="1333500" cy="1081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AV 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.1.</a:t>
            </a: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6556270" y="1230874"/>
            <a:ext cx="21240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charset="0"/>
              </a:rPr>
              <a:t>A</a:t>
            </a:r>
            <a:r>
              <a:rPr lang="fr-FR" altLang="fr-FR" sz="1800" i="0" dirty="0" smtClean="0">
                <a:latin typeface="Arial" charset="0"/>
              </a:rPr>
              <a:t>rchives </a:t>
            </a:r>
            <a:r>
              <a:rPr lang="fr-FR" altLang="fr-FR" sz="1800" i="0" dirty="0">
                <a:latin typeface="Arial" charset="0"/>
              </a:rPr>
              <a:t>vivantes</a:t>
            </a:r>
          </a:p>
        </p:txBody>
      </p:sp>
      <p:sp>
        <p:nvSpPr>
          <p:cNvPr id="49" name="Oval 17"/>
          <p:cNvSpPr>
            <a:spLocks noChangeArrowheads="1"/>
          </p:cNvSpPr>
          <p:nvPr/>
        </p:nvSpPr>
        <p:spPr bwMode="auto">
          <a:xfrm>
            <a:off x="7361440" y="5913679"/>
            <a:ext cx="431800" cy="411162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>
            <a:off x="258808" y="2283728"/>
            <a:ext cx="2160587" cy="172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5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33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773EDEA-1110-497D-BF29-38B050657955}"/>
              </a:ext>
            </a:extLst>
          </p:cNvPr>
          <p:cNvSpPr/>
          <p:nvPr/>
        </p:nvSpPr>
        <p:spPr>
          <a:xfrm>
            <a:off x="0" y="-74198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="" xmlns:a16="http://schemas.microsoft.com/office/drawing/2014/main" id="{8E97E1C4-C294-4486-8DF3-9149DFEF1B5B}"/>
              </a:ext>
            </a:extLst>
          </p:cNvPr>
          <p:cNvSpPr txBox="1">
            <a:spLocks/>
          </p:cNvSpPr>
          <p:nvPr/>
        </p:nvSpPr>
        <p:spPr>
          <a:xfrm>
            <a:off x="973445" y="0"/>
            <a:ext cx="79009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273247"/>
                </a:solidFill>
                <a:latin typeface="Calibri" pitchFamily="34" charset="0"/>
                <a:cs typeface="Calibri" pitchFamily="34" charset="0"/>
              </a:rPr>
              <a:t>| </a:t>
            </a:r>
            <a:r>
              <a:rPr lang="fr-FR" sz="2800" b="1" dirty="0" smtClean="0">
                <a:solidFill>
                  <a:srgbClr val="273247"/>
                </a:solidFill>
                <a:latin typeface="Avenir Next LT Pro"/>
                <a:cs typeface="Calibri" pitchFamily="34" charset="0"/>
              </a:rPr>
              <a:t>Bureau organisé TRAPEC</a:t>
            </a:r>
            <a:endParaRPr lang="fr-FR" sz="2800" b="1" dirty="0">
              <a:solidFill>
                <a:srgbClr val="273247"/>
              </a:solidFill>
              <a:latin typeface="Avenir Next LT Pro"/>
              <a:cs typeface="Calibri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F1F4F6B-3B34-4B50-BDFC-87A595FEAE2C}"/>
              </a:ext>
            </a:extLst>
          </p:cNvPr>
          <p:cNvSpPr/>
          <p:nvPr/>
        </p:nvSpPr>
        <p:spPr>
          <a:xfrm>
            <a:off x="0" y="5951072"/>
            <a:ext cx="12192000" cy="530161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114D0C91-A1D5-4160-9103-C0BA5627F8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10747892" y="5980488"/>
            <a:ext cx="1416812" cy="4713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8" name="Image 7" descr="bureau 4.png">
            <a:extLst>
              <a:ext uri="{FF2B5EF4-FFF2-40B4-BE49-F238E27FC236}">
                <a16:creationId xmlns="" xmlns:a16="http://schemas.microsoft.com/office/drawing/2014/main" id="{7005DBB7-2623-4CDC-8C98-9B7E9F045C4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0310" y="1325563"/>
            <a:ext cx="2976674" cy="3960000"/>
          </a:xfrm>
          <a:prstGeom prst="rect">
            <a:avLst/>
          </a:prstGeom>
        </p:spPr>
      </p:pic>
      <p:pic>
        <p:nvPicPr>
          <p:cNvPr id="12" name="Image 11" descr="bureau 5.png">
            <a:extLst>
              <a:ext uri="{FF2B5EF4-FFF2-40B4-BE49-F238E27FC236}">
                <a16:creationId xmlns="" xmlns:a16="http://schemas.microsoft.com/office/drawing/2014/main" id="{EEB6CE76-034A-4C23-8483-C6AADEBA863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3359" y="1325563"/>
            <a:ext cx="6020952" cy="3960000"/>
          </a:xfrm>
          <a:prstGeom prst="rect">
            <a:avLst/>
          </a:prstGeom>
        </p:spPr>
      </p:pic>
      <p:pic>
        <p:nvPicPr>
          <p:cNvPr id="13" name="Picture 11">
            <a:extLst>
              <a:ext uri="{FF2B5EF4-FFF2-40B4-BE49-F238E27FC236}">
                <a16:creationId xmlns="" xmlns:a16="http://schemas.microsoft.com/office/drawing/2014/main" id="{CBB43C06-5F6D-4C7D-B028-5465D9353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891" y="103638"/>
            <a:ext cx="1248657" cy="124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7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47D22AB-8513-4EA8-AF22-D36DE8D2BF3D}"/>
              </a:ext>
            </a:extLst>
          </p:cNvPr>
          <p:cNvSpPr/>
          <p:nvPr/>
        </p:nvSpPr>
        <p:spPr>
          <a:xfrm>
            <a:off x="0" y="3541542"/>
            <a:ext cx="12192000" cy="168812"/>
          </a:xfrm>
          <a:prstGeom prst="rect">
            <a:avLst/>
          </a:prstGeom>
          <a:solidFill>
            <a:srgbClr val="597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75CDBEAE-DF0F-4315-9F4B-B4BC13B34CC2}"/>
              </a:ext>
            </a:extLst>
          </p:cNvPr>
          <p:cNvSpPr txBox="1">
            <a:spLocks/>
          </p:cNvSpPr>
          <p:nvPr/>
        </p:nvSpPr>
        <p:spPr>
          <a:xfrm>
            <a:off x="838200" y="773772"/>
            <a:ext cx="10515600" cy="3038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latin typeface="Avenir Next LT Pro" panose="020B0504020202020204" pitchFamily="34" charset="0"/>
              </a:rPr>
              <a:t>| </a:t>
            </a:r>
            <a:r>
              <a:rPr lang="fr-FR" sz="3600" b="1" dirty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Les outils exclusifs </a:t>
            </a:r>
            <a:endParaRPr lang="fr-FR" sz="3600" b="1" dirty="0" smtClean="0">
              <a:solidFill>
                <a:srgbClr val="273247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r>
              <a:rPr lang="fr-FR" sz="3600" b="1" dirty="0" smtClean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3600" b="1" dirty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mettre en application la méthode</a:t>
            </a:r>
            <a:r>
              <a:rPr lang="fr-FR" dirty="0"/>
              <a:t/>
            </a:r>
            <a:br>
              <a:rPr lang="fr-FR" dirty="0"/>
            </a:b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 descr="Une image contenant texte, intérieur, bibliothèque, rayon&#10;&#10;Description générée automatiquement">
            <a:extLst>
              <a:ext uri="{FF2B5EF4-FFF2-40B4-BE49-F238E27FC236}">
                <a16:creationId xmlns="" xmlns:a16="http://schemas.microsoft.com/office/drawing/2014/main" id="{868DC904-D69A-4078-A060-A6EB9A9F11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34" r="1691" b="14769"/>
          <a:stretch/>
        </p:blipFill>
        <p:spPr>
          <a:xfrm>
            <a:off x="0" y="3710354"/>
            <a:ext cx="12192000" cy="314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9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AC471D08-08F6-4EBC-B362-D953ADC412AE}"/>
              </a:ext>
            </a:extLst>
          </p:cNvPr>
          <p:cNvSpPr txBox="1"/>
          <p:nvPr/>
        </p:nvSpPr>
        <p:spPr>
          <a:xfrm>
            <a:off x="727088" y="159598"/>
            <a:ext cx="4272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| Pour le classement</a:t>
            </a:r>
          </a:p>
        </p:txBody>
      </p:sp>
      <p:pic>
        <p:nvPicPr>
          <p:cNvPr id="13" name="Image 12" descr="GED.png">
            <a:extLst>
              <a:ext uri="{FF2B5EF4-FFF2-40B4-BE49-F238E27FC236}">
                <a16:creationId xmlns="" xmlns:a16="http://schemas.microsoft.com/office/drawing/2014/main" id="{2B15F3BE-E013-4B23-A76A-FB93D3EE4A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333" y="737445"/>
            <a:ext cx="2941579" cy="2379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CE2BE439-8D8A-4EF3-8D89-EEC55D51674F}"/>
              </a:ext>
            </a:extLst>
          </p:cNvPr>
          <p:cNvSpPr txBox="1"/>
          <p:nvPr/>
        </p:nvSpPr>
        <p:spPr>
          <a:xfrm>
            <a:off x="3372079" y="1450000"/>
            <a:ext cx="27239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Le logiciel GED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TRAPEC</a:t>
            </a:r>
            <a:r>
              <a:rPr lang="fr-FR" sz="1400" b="1" dirty="0">
                <a:solidFill>
                  <a:srgbClr val="0070C0"/>
                </a:solidFill>
                <a:latin typeface="Avenir Next LT Pro" panose="020B0504020202020204" pitchFamily="34" charset="0"/>
                <a:cs typeface="Calibri" pitchFamily="34" charset="0"/>
              </a:rPr>
              <a:t>CONNECT </a:t>
            </a:r>
            <a:endParaRPr lang="fr-FR" sz="1400" b="1" dirty="0" smtClean="0">
              <a:solidFill>
                <a:srgbClr val="0070C0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endParaRPr lang="fr-FR" sz="1400" b="1" dirty="0">
              <a:solidFill>
                <a:srgbClr val="0070C0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ou l’application en ligne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TRAPEC</a:t>
            </a:r>
            <a:r>
              <a:rPr lang="fr-FR" sz="1400" b="1" dirty="0">
                <a:solidFill>
                  <a:srgbClr val="EF2C0B"/>
                </a:solidFill>
                <a:latin typeface="Avenir Next LT Pro" panose="020B0504020202020204" pitchFamily="34" charset="0"/>
                <a:cs typeface="Calibri" pitchFamily="34" charset="0"/>
              </a:rPr>
              <a:t>ONLINE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="" xmlns:a16="http://schemas.microsoft.com/office/drawing/2014/main" id="{FDAA1868-F603-4D34-8F4F-F1720ACCB2BB}"/>
              </a:ext>
            </a:extLst>
          </p:cNvPr>
          <p:cNvGrpSpPr/>
          <p:nvPr/>
        </p:nvGrpSpPr>
        <p:grpSpPr>
          <a:xfrm>
            <a:off x="961" y="3425824"/>
            <a:ext cx="6105257" cy="3436915"/>
            <a:chOff x="6092913" y="-2387"/>
            <a:chExt cx="6105257" cy="3436915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10805792-03C5-4C51-A76D-261BAB5546F1}"/>
                </a:ext>
              </a:extLst>
            </p:cNvPr>
            <p:cNvSpPr/>
            <p:nvPr/>
          </p:nvSpPr>
          <p:spPr>
            <a:xfrm>
              <a:off x="6092913" y="-2387"/>
              <a:ext cx="6105257" cy="3436915"/>
            </a:xfrm>
            <a:prstGeom prst="rect">
              <a:avLst/>
            </a:prstGeom>
            <a:solidFill>
              <a:srgbClr val="597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="" xmlns:a16="http://schemas.microsoft.com/office/drawing/2014/main" id="{7AC0FFB4-10AB-4BA7-93E0-7EF9C49EB82C}"/>
                </a:ext>
              </a:extLst>
            </p:cNvPr>
            <p:cNvSpPr txBox="1"/>
            <p:nvPr/>
          </p:nvSpPr>
          <p:spPr>
            <a:xfrm>
              <a:off x="6819040" y="162960"/>
              <a:ext cx="4272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2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| Pour la prise de notes</a:t>
              </a:r>
            </a:p>
          </p:txBody>
        </p:sp>
        <p:pic>
          <p:nvPicPr>
            <p:cNvPr id="20" name="Image 2">
              <a:extLst>
                <a:ext uri="{FF2B5EF4-FFF2-40B4-BE49-F238E27FC236}">
                  <a16:creationId xmlns="" xmlns:a16="http://schemas.microsoft.com/office/drawing/2014/main" id="{97A0CAFE-788B-4350-B94D-742DDF1F21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3" t="12465" r="9814" b="8318"/>
            <a:stretch>
              <a:fillRect/>
            </a:stretch>
          </p:blipFill>
          <p:spPr bwMode="auto">
            <a:xfrm>
              <a:off x="6897980" y="981843"/>
              <a:ext cx="1436619" cy="18508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Image 3">
              <a:extLst>
                <a:ext uri="{FF2B5EF4-FFF2-40B4-BE49-F238E27FC236}">
                  <a16:creationId xmlns="" xmlns:a16="http://schemas.microsoft.com/office/drawing/2014/main" id="{2E0FA130-FA41-4442-8F45-78100FECE4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92" t="7672" r="7416" b="7265"/>
            <a:stretch>
              <a:fillRect/>
            </a:stretch>
          </p:blipFill>
          <p:spPr bwMode="auto">
            <a:xfrm rot="17411407" flipH="1" flipV="1">
              <a:off x="7432750" y="1597190"/>
              <a:ext cx="1632375" cy="1357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ZoneTexte 21">
              <a:extLst>
                <a:ext uri="{FF2B5EF4-FFF2-40B4-BE49-F238E27FC236}">
                  <a16:creationId xmlns="" xmlns:a16="http://schemas.microsoft.com/office/drawing/2014/main" id="{3F430809-ABF7-4A6C-9CFD-FD07F53C0E9E}"/>
                </a:ext>
              </a:extLst>
            </p:cNvPr>
            <p:cNvSpPr txBox="1"/>
            <p:nvPr/>
          </p:nvSpPr>
          <p:spPr>
            <a:xfrm>
              <a:off x="9464992" y="1830639"/>
              <a:ext cx="22733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Le cahier Notes TRAPEC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="" xmlns:a16="http://schemas.microsoft.com/office/drawing/2014/main" id="{8E79EA69-CF77-4F57-A60E-BAA626FE6229}"/>
              </a:ext>
            </a:extLst>
          </p:cNvPr>
          <p:cNvGrpSpPr/>
          <p:nvPr/>
        </p:nvGrpSpPr>
        <p:grpSpPr>
          <a:xfrm>
            <a:off x="6092914" y="0"/>
            <a:ext cx="6104296" cy="3446387"/>
            <a:chOff x="6096000" y="3411613"/>
            <a:chExt cx="6104296" cy="3446387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5A575836-B2C1-4BAF-8A4F-1E03E576314B}"/>
                </a:ext>
              </a:extLst>
            </p:cNvPr>
            <p:cNvSpPr/>
            <p:nvPr/>
          </p:nvSpPr>
          <p:spPr>
            <a:xfrm>
              <a:off x="6096000" y="3411613"/>
              <a:ext cx="6104296" cy="3446387"/>
            </a:xfrm>
            <a:prstGeom prst="rect">
              <a:avLst/>
            </a:prstGeom>
            <a:solidFill>
              <a:srgbClr val="6618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384950"/>
                </a:solidFill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="" xmlns:a16="http://schemas.microsoft.com/office/drawing/2014/main" id="{80F2BC77-41EE-4240-97F8-E842067AAB6E}"/>
                </a:ext>
              </a:extLst>
            </p:cNvPr>
            <p:cNvSpPr txBox="1"/>
            <p:nvPr/>
          </p:nvSpPr>
          <p:spPr>
            <a:xfrm>
              <a:off x="6692352" y="3639371"/>
              <a:ext cx="519793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2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| Pour gérer les flux d’information papier</a:t>
              </a:r>
            </a:p>
          </p:txBody>
        </p:sp>
        <p:pic>
          <p:nvPicPr>
            <p:cNvPr id="24" name="Image 23" descr="Desserte.png">
              <a:extLst>
                <a:ext uri="{FF2B5EF4-FFF2-40B4-BE49-F238E27FC236}">
                  <a16:creationId xmlns="" xmlns:a16="http://schemas.microsoft.com/office/drawing/2014/main" id="{669D1979-CFEE-4E10-8500-9010A4F66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13748" y="4157962"/>
              <a:ext cx="1748597" cy="25725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" name="ZoneTexte 24">
              <a:extLst>
                <a:ext uri="{FF2B5EF4-FFF2-40B4-BE49-F238E27FC236}">
                  <a16:creationId xmlns="" xmlns:a16="http://schemas.microsoft.com/office/drawing/2014/main" id="{102D78D2-4C37-42C4-B98F-0B85758F7678}"/>
                </a:ext>
              </a:extLst>
            </p:cNvPr>
            <p:cNvSpPr txBox="1"/>
            <p:nvPr/>
          </p:nvSpPr>
          <p:spPr>
            <a:xfrm>
              <a:off x="6883131" y="5092250"/>
              <a:ext cx="2699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La desserte de communication </a:t>
              </a:r>
            </a:p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Arrivée / Départ / Ce jour 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F6CDE25-6626-449E-9B18-079E3F26D102}"/>
              </a:ext>
            </a:extLst>
          </p:cNvPr>
          <p:cNvSpPr/>
          <p:nvPr/>
        </p:nvSpPr>
        <p:spPr>
          <a:xfrm>
            <a:off x="6092914" y="3421084"/>
            <a:ext cx="6105256" cy="3446387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="" xmlns:a16="http://schemas.microsoft.com/office/drawing/2014/main" id="{247082EB-1538-4397-9909-149196376CD6}"/>
              </a:ext>
            </a:extLst>
          </p:cNvPr>
          <p:cNvSpPr txBox="1"/>
          <p:nvPr/>
        </p:nvSpPr>
        <p:spPr>
          <a:xfrm>
            <a:off x="6689266" y="3748921"/>
            <a:ext cx="4856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| Pour gérer les tâches, les rappels et les projets</a:t>
            </a:r>
          </a:p>
        </p:txBody>
      </p:sp>
      <p:pic>
        <p:nvPicPr>
          <p:cNvPr id="16" name="Image 15" descr="Echéancier.png">
            <a:extLst>
              <a:ext uri="{FF2B5EF4-FFF2-40B4-BE49-F238E27FC236}">
                <a16:creationId xmlns="" xmlns:a16="http://schemas.microsoft.com/office/drawing/2014/main" id="{92156CE5-E859-4DEB-97B3-69979B3F528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04481" y="4495585"/>
            <a:ext cx="2700953" cy="1659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C:\Users\vchalancon\AppData\Local\Microsoft\Windows\Temporary Internet Files\Content.IE5\54GU9DA8\fiche_Action_ds_pochette_indexee.jpg">
            <a:extLst>
              <a:ext uri="{FF2B5EF4-FFF2-40B4-BE49-F238E27FC236}">
                <a16:creationId xmlns="" xmlns:a16="http://schemas.microsoft.com/office/drawing/2014/main" id="{9807CCD4-4F05-43FB-A8F7-60754E9D9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9134">
            <a:off x="8977221" y="4254941"/>
            <a:ext cx="1466880" cy="206988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vchalancon\AppData\Local\Microsoft\Windows\Temporary Internet Files\Content.IE5\B30UENQ5\new_plan_journee.jpg">
            <a:extLst>
              <a:ext uri="{FF2B5EF4-FFF2-40B4-BE49-F238E27FC236}">
                <a16:creationId xmlns="" xmlns:a16="http://schemas.microsoft.com/office/drawing/2014/main" id="{59FFECF6-EC0C-4CDA-B8B4-33D5BE61A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5545">
            <a:off x="10549530" y="4392586"/>
            <a:ext cx="1275730" cy="180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ZoneTexte 25">
            <a:extLst>
              <a:ext uri="{FF2B5EF4-FFF2-40B4-BE49-F238E27FC236}">
                <a16:creationId xmlns="" xmlns:a16="http://schemas.microsoft.com/office/drawing/2014/main" id="{ADD89902-C143-4F26-A003-F68586B6DA43}"/>
              </a:ext>
            </a:extLst>
          </p:cNvPr>
          <p:cNvSpPr txBox="1"/>
          <p:nvPr/>
        </p:nvSpPr>
        <p:spPr>
          <a:xfrm>
            <a:off x="6497835" y="6323375"/>
            <a:ext cx="196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L’échéancier TRAPEC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="" xmlns:a16="http://schemas.microsoft.com/office/drawing/2014/main" id="{F79BC1AC-E13A-4B98-A609-DC6974BE491D}"/>
              </a:ext>
            </a:extLst>
          </p:cNvPr>
          <p:cNvSpPr txBox="1"/>
          <p:nvPr/>
        </p:nvSpPr>
        <p:spPr>
          <a:xfrm>
            <a:off x="8768630" y="6336517"/>
            <a:ext cx="142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La Fiche Action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="" xmlns:a16="http://schemas.microsoft.com/office/drawing/2014/main" id="{035E6896-BFEF-405B-81CA-3D69C38752C5}"/>
              </a:ext>
            </a:extLst>
          </p:cNvPr>
          <p:cNvSpPr txBox="1"/>
          <p:nvPr/>
        </p:nvSpPr>
        <p:spPr>
          <a:xfrm>
            <a:off x="10280426" y="6323375"/>
            <a:ext cx="181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Le plan de journée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="" xmlns:a16="http://schemas.microsoft.com/office/drawing/2014/main" id="{CC4C8811-AC02-4AD1-8A5F-FDD16DC1A42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4816473" y="2947916"/>
            <a:ext cx="2470024" cy="8216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1105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1925098"/>
            <a:ext cx="3179929" cy="151413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traitement des informations entrantes 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475857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631927"/>
            <a:ext cx="3179929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ourrier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, messages, téléphone, notes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réunions,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échanges,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emails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4101088" y="2557463"/>
            <a:ext cx="3810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lang="fr-FR" altLang="fr-FR" sz="1600" dirty="0">
                <a:latin typeface="Avenir Next LT Pro"/>
              </a:rPr>
              <a:t>1.   A </a:t>
            </a:r>
            <a:r>
              <a:rPr lang="fr-FR" altLang="fr-FR" sz="1600" dirty="0" smtClean="0">
                <a:latin typeface="Avenir Next LT Pro"/>
              </a:rPr>
              <a:t>JETER</a:t>
            </a:r>
            <a:endParaRPr lang="fr-FR" altLang="fr-FR" sz="1600" dirty="0">
              <a:latin typeface="Avenir Next LT Pro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101088" y="3033713"/>
            <a:ext cx="43878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Arial" charset="0"/>
              <a:buNone/>
            </a:pPr>
            <a:r>
              <a:rPr kumimoji="1" lang="fr-FR" altLang="fr-FR" sz="1600">
                <a:latin typeface="Avenir Next LT Pro"/>
              </a:rPr>
              <a:t>2.  A  DISTRIBUER / A TRANSFERER</a:t>
            </a: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4101088" y="3513138"/>
            <a:ext cx="39941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kumimoji="1" lang="fr-FR" altLang="fr-FR" sz="1600" dirty="0">
                <a:latin typeface="Avenir Next LT Pro"/>
              </a:rPr>
              <a:t>3.   A CLASSER : CODAGE IMMEDIAT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101088" y="4046538"/>
            <a:ext cx="75326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kumimoji="1" lang="fr-FR" altLang="fr-FR" sz="1600">
                <a:latin typeface="Avenir Next LT Pro"/>
              </a:rPr>
              <a:t>4.   A LIRE :   CORBEILLE SPECIFIQUE (veille documentaire)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endParaRPr kumimoji="1" lang="fr-FR" altLang="fr-FR" sz="1600">
              <a:latin typeface="Avenir Next LT Pro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4096325" y="5084763"/>
            <a:ext cx="44259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kumimoji="1" lang="fr-FR" altLang="fr-FR" sz="1600">
                <a:latin typeface="Avenir Next LT Pro"/>
              </a:rPr>
              <a:t>6.   A PROGRAMMER : ECHEANCIER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4186813" y="4581525"/>
            <a:ext cx="44259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kumimoji="1" lang="fr-FR" altLang="fr-FR" sz="1600">
                <a:latin typeface="Avenir Next LT Pro"/>
              </a:rPr>
              <a:t>5.   A FAIRE IMMEDIATEMENT</a:t>
            </a: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3421638" y="5738813"/>
            <a:ext cx="8502650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1" i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Avec TRAPEC, on ne repose jamais un document, on ne referme jamais un mail 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1" i="1" u="sng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sans lui avoir donné une destination </a:t>
            </a:r>
            <a:r>
              <a:rPr lang="fr-FR" altLang="fr-FR" sz="1600" b="1" i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b="1" i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186813" y="1612029"/>
            <a:ext cx="23701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lang="fr-FR" altLang="fr-FR" sz="20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6 Destinations :</a:t>
            </a:r>
          </a:p>
        </p:txBody>
      </p:sp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560" y="150811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Image 36" descr="Desserte.png">
            <a:extLst>
              <a:ext uri="{FF2B5EF4-FFF2-40B4-BE49-F238E27FC236}">
                <a16:creationId xmlns="" xmlns:a16="http://schemas.microsoft.com/office/drawing/2014/main" id="{669D1979-CFEE-4E10-8500-9010A4F662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47582" y="291328"/>
            <a:ext cx="2498536" cy="367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Users\vchalancon\AppData\Local\Microsoft\Windows\Temporary Internet Files\Content.IE5\0501K2D0\Email-Internet-PN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448" y="5492497"/>
            <a:ext cx="1277167" cy="126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90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1652138"/>
            <a:ext cx="3179929" cy="151413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traitement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des emails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025473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251372" y="3353025"/>
            <a:ext cx="3179929" cy="877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D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es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règles simples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à suivre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723481" y="2216766"/>
            <a:ext cx="8246921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La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consultation frénétique de la boite </a:t>
            </a: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mail =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grande source de déconcentration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et de perte de temps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Réserver une ou plusieurs périodes dans la journée pour traiter vos emails.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Evitez de vous laisser distraire par les notifications lorsque vous êtes sur une autre tâche. 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721893" y="1055776"/>
            <a:ext cx="83169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Eviter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de penser que tout ce qui arrive par email est urgent et prioritaire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>
                <a:latin typeface="Avenir Next LT Pro"/>
              </a:rPr>
              <a:t>« En raison de la multiplication des courriels, il ne nous est pas toujours possible de répondre en temps réel. </a:t>
            </a:r>
            <a:endParaRPr lang="fr-FR" altLang="fr-FR" sz="1100" b="0" i="1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 smtClean="0">
                <a:latin typeface="Avenir Next LT Pro"/>
              </a:rPr>
              <a:t>Les </a:t>
            </a:r>
            <a:r>
              <a:rPr lang="fr-FR" altLang="fr-FR" sz="1100" b="0" i="1" dirty="0">
                <a:latin typeface="Avenir Next LT Pro"/>
              </a:rPr>
              <a:t>courriels seront donc traités à l’identique de celui des courriers postaux, dans un délai raisonnable, </a:t>
            </a:r>
            <a:endParaRPr lang="fr-FR" altLang="fr-FR" sz="1100" b="0" i="1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 smtClean="0">
                <a:latin typeface="Avenir Next LT Pro"/>
              </a:rPr>
              <a:t>en </a:t>
            </a:r>
            <a:r>
              <a:rPr lang="fr-FR" altLang="fr-FR" sz="1100" b="0" i="1" dirty="0">
                <a:latin typeface="Avenir Next LT Pro"/>
              </a:rPr>
              <a:t>fonction de l’urgence qu’ils nécessitent »</a:t>
            </a:r>
            <a:r>
              <a:rPr lang="fr-FR" altLang="fr-FR" sz="1400" i="1" dirty="0">
                <a:latin typeface="Avenir Next LT Pro"/>
              </a:rPr>
              <a:t> 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23481" y="5564180"/>
            <a:ext cx="831691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Limiter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les interlocuteurs en copie, et arrêter de "répondre à tous" systématiquement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Pour recevoir moins d'emails, l'astuce est d'en envoyer moins... Ne pas abuser du "répondre à tous".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Un appel téléphonique permet souvent de gagner du temps pour éviter de multiples échanges de mails. . 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742531" y="4473349"/>
            <a:ext cx="836712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Etre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clair dans l’objet du mail </a:t>
            </a:r>
            <a:r>
              <a:rPr lang="fr-FR" altLang="fr-FR" sz="1400" dirty="0">
                <a:latin typeface="Avenir Next LT Pro"/>
              </a:rPr>
              <a:t>pour connaître avant de l’ouvrir le contenu et le caractère d’urgence.</a:t>
            </a:r>
            <a:br>
              <a:rPr lang="fr-FR" altLang="fr-FR" sz="1400" dirty="0">
                <a:latin typeface="Avenir Next LT Pro"/>
              </a:rPr>
            </a:br>
            <a:r>
              <a:rPr lang="fr-FR" altLang="fr-FR" sz="1200" b="0" i="0" dirty="0">
                <a:latin typeface="Avenir Next LT Pro"/>
              </a:rPr>
              <a:t>Attention à l accumulation de mails "sans objet" ou, pire, des "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, 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, 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". RENOMMEZ !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Un sujet dédié par fil de discussion</a:t>
            </a:r>
            <a:endParaRPr lang="fr-FR" altLang="fr-FR" sz="1200" dirty="0">
              <a:latin typeface="Avenir Next LT Pro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723481" y="3533330"/>
            <a:ext cx="796999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Lorsque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vous consultez la boite de réception, traitez vos mails selon les 6 destinations </a:t>
            </a:r>
            <a:r>
              <a:rPr lang="fr-FR" altLang="fr-FR" sz="1400" dirty="0">
                <a:solidFill>
                  <a:srgbClr val="0070C0"/>
                </a:solidFill>
                <a:latin typeface="Avenir Next LT Pro"/>
              </a:rPr>
              <a:t>:</a:t>
            </a:r>
            <a:endParaRPr lang="fr-FR" altLang="fr-FR" sz="1200" dirty="0">
              <a:solidFill>
                <a:srgbClr val="0070C0"/>
              </a:solidFill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>
                <a:latin typeface="Avenir Next LT Pro"/>
              </a:rPr>
              <a:t>l'objectif est de vider la boite de réception et ne pas accumuler les mails après leur traitement</a:t>
            </a:r>
          </a:p>
        </p:txBody>
      </p:sp>
      <p:pic>
        <p:nvPicPr>
          <p:cNvPr id="4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C:\Users\cmartire\Desktop\musique CM\ob_f926bf_capture-d-e-cran-2014-05-07-a-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4" y="4612539"/>
            <a:ext cx="3241675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3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06986"/>
            <a:ext cx="3179929" cy="116270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La gestion </a:t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des tâches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386263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L’échéancier TRAPEC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 descr="DSC0125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907" y="4526102"/>
            <a:ext cx="2762250" cy="2071687"/>
          </a:xfrm>
        </p:spPr>
      </p:pic>
      <p:sp>
        <p:nvSpPr>
          <p:cNvPr id="19" name="ZoneTexte 5"/>
          <p:cNvSpPr txBox="1">
            <a:spLocks noChangeArrowheads="1"/>
          </p:cNvSpPr>
          <p:nvPr/>
        </p:nvSpPr>
        <p:spPr bwMode="auto">
          <a:xfrm>
            <a:off x="3926681" y="990028"/>
            <a:ext cx="7516027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 smtClean="0">
                <a:latin typeface="Avenir Next LT Pro"/>
              </a:rPr>
              <a:t>Pour faire </a:t>
            </a:r>
            <a:r>
              <a:rPr lang="fr-FR" altLang="fr-FR" sz="1600" b="0" i="0" dirty="0">
                <a:latin typeface="Avenir Next LT Pro"/>
              </a:rPr>
              <a:t>ressortir toutes les tâches, tous les rappels, </a:t>
            </a:r>
            <a:r>
              <a:rPr lang="fr-FR" altLang="fr-FR" sz="1600" b="0" i="0" dirty="0" smtClean="0">
                <a:latin typeface="Avenir Next LT Pro"/>
              </a:rPr>
              <a:t>tous </a:t>
            </a:r>
            <a:r>
              <a:rPr lang="fr-FR" altLang="fr-FR" sz="1600" b="0" i="0" dirty="0">
                <a:latin typeface="Avenir Next LT Pro"/>
              </a:rPr>
              <a:t>les documents </a:t>
            </a:r>
            <a:endParaRPr lang="fr-FR" altLang="fr-FR" sz="1600" b="0" i="0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 smtClean="0">
                <a:latin typeface="Avenir Next LT Pro"/>
              </a:rPr>
              <a:t>à </a:t>
            </a:r>
            <a:r>
              <a:rPr lang="fr-FR" altLang="fr-FR" sz="1600" b="0" i="0" dirty="0">
                <a:latin typeface="Avenir Next LT Pro"/>
              </a:rPr>
              <a:t>traiter le jour « J »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venir Next LT Pro"/>
              </a:rPr>
              <a:t>et </a:t>
            </a:r>
            <a:r>
              <a:rPr lang="fr-FR" altLang="fr-FR" sz="1600" b="0" i="0" dirty="0" smtClean="0">
                <a:latin typeface="Avenir Next LT Pro"/>
              </a:rPr>
              <a:t>les </a:t>
            </a:r>
            <a:r>
              <a:rPr lang="fr-FR" altLang="fr-FR" sz="1600" b="0" i="0" dirty="0">
                <a:latin typeface="Avenir Next LT Pro"/>
              </a:rPr>
              <a:t>retrouver </a:t>
            </a:r>
            <a:r>
              <a:rPr lang="fr-FR" altLang="fr-FR" sz="1600" b="0" i="0" dirty="0" smtClean="0">
                <a:latin typeface="Avenir Next LT Pro"/>
              </a:rPr>
              <a:t>automatiquement</a:t>
            </a:r>
            <a:r>
              <a:rPr lang="fr-FR" altLang="fr-FR" sz="1600" dirty="0">
                <a:latin typeface="Avenir Next LT Pro"/>
              </a:rPr>
              <a:t> </a:t>
            </a:r>
            <a:r>
              <a:rPr lang="fr-FR" altLang="fr-FR" sz="1600" b="0" i="0" dirty="0" smtClean="0">
                <a:latin typeface="Avenir Next LT Pro"/>
              </a:rPr>
              <a:t>sans </a:t>
            </a:r>
            <a:r>
              <a:rPr lang="fr-FR" altLang="fr-FR" sz="1600" b="0" i="0" dirty="0">
                <a:latin typeface="Avenir Next LT Pro"/>
              </a:rPr>
              <a:t>encombrer ni sa mémoire ni son agenda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 b="0" i="0" dirty="0">
              <a:latin typeface="Arial" charset="0"/>
            </a:endParaRPr>
          </a:p>
        </p:txBody>
      </p:sp>
      <p:sp>
        <p:nvSpPr>
          <p:cNvPr id="20" name="ZoneTexte 19"/>
          <p:cNvSpPr txBox="1">
            <a:spLocks noChangeArrowheads="1"/>
          </p:cNvSpPr>
          <p:nvPr/>
        </p:nvSpPr>
        <p:spPr bwMode="auto">
          <a:xfrm>
            <a:off x="3910806" y="5611813"/>
            <a:ext cx="8450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 dirty="0">
                <a:latin typeface="Avenir Next LT Pro"/>
              </a:rPr>
              <a:t>Il est reconnu par tous les utilisateurs pour sa fonctionnalité.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>
                <a:latin typeface="Avenir Next LT Pro"/>
              </a:rPr>
              <a:t>En votre absence, vos collègues ou collaborateurs sauront retrouver votre encours et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>
                <a:latin typeface="Avenir Next LT Pro"/>
              </a:rPr>
              <a:t>pourront agir à votre place si besoin.</a:t>
            </a:r>
            <a:endParaRPr lang="fr-FR" altLang="fr-FR" sz="1400" dirty="0">
              <a:latin typeface="Avenir Next LT Pro"/>
            </a:endParaRPr>
          </a:p>
        </p:txBody>
      </p:sp>
      <p:sp>
        <p:nvSpPr>
          <p:cNvPr id="21" name="ZoneTexte 20"/>
          <p:cNvSpPr txBox="1">
            <a:spLocks noChangeArrowheads="1"/>
          </p:cNvSpPr>
          <p:nvPr/>
        </p:nvSpPr>
        <p:spPr bwMode="auto">
          <a:xfrm>
            <a:off x="3926681" y="2434586"/>
            <a:ext cx="85883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 dirty="0">
                <a:latin typeface="Avenir Next LT Pro"/>
              </a:rPr>
              <a:t>Il reçoit toutes les tâches, rappels classés par DATE FUTURE chronologique (DATE F</a:t>
            </a:r>
            <a:r>
              <a:rPr lang="fr-FR" altLang="fr-FR" sz="1600" i="0" u="sng" dirty="0" smtClean="0">
                <a:latin typeface="Avenir Next LT Pro"/>
              </a:rPr>
              <a:t>).</a:t>
            </a:r>
            <a:endParaRPr lang="fr-FR" altLang="fr-FR" sz="1400" b="0" i="0" dirty="0">
              <a:latin typeface="Avenir Next LT Pro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933031" y="3902075"/>
            <a:ext cx="8042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>
                <a:latin typeface="Avenir Next LT Pro"/>
              </a:rPr>
              <a:t>Il est consulté tous les jours.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982245" y="4262438"/>
            <a:ext cx="7993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b="0" i="0" dirty="0">
                <a:latin typeface="Avenir Next LT Pro"/>
                <a:cs typeface="Arial" charset="0"/>
              </a:rPr>
              <a:t>Prioriser les tâches, travailler en priorité ce qui aura un impact </a:t>
            </a:r>
            <a:r>
              <a:rPr lang="fr-FR" altLang="fr-FR" sz="1400" b="0" i="0" dirty="0" smtClean="0">
                <a:latin typeface="Avenir Next LT Pro"/>
                <a:cs typeface="Arial" charset="0"/>
              </a:rPr>
              <a:t>fort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Ne jamais programmer 100% de son temps pour gérer les imprévus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S’autoriser à décaler une tâche en la reprogrammant à une autre date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Déléguer tout ce qui peut l’être et contrôler la bonne </a:t>
            </a:r>
            <a:r>
              <a:rPr lang="fr-FR" altLang="fr-FR" sz="1400" dirty="0" smtClean="0">
                <a:latin typeface="Avenir Next LT Pro"/>
                <a:cs typeface="Arial" charset="0"/>
              </a:rPr>
              <a:t>réalisation</a:t>
            </a:r>
            <a:endParaRPr lang="fr-FR" altLang="fr-FR" sz="1400" dirty="0">
              <a:latin typeface="Avenir Next LT Pro"/>
              <a:cs typeface="Arial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3982244" y="2730500"/>
            <a:ext cx="8385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b="0" i="0" dirty="0">
                <a:latin typeface="Avenir Next LT Pro"/>
                <a:cs typeface="Arial" charset="0"/>
              </a:rPr>
              <a:t>Une pochette par tâche, la date est inscrite au crayon en haut à </a:t>
            </a:r>
            <a:r>
              <a:rPr lang="fr-FR" altLang="fr-FR" sz="1400" b="0" i="0" dirty="0" smtClean="0">
                <a:latin typeface="Avenir Next LT Pro"/>
                <a:cs typeface="Arial" charset="0"/>
              </a:rPr>
              <a:t>droite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Estimer un temps pour chaque tâche et le respecter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Pour les tâches longues, programmer sur son agenda des plages de </a:t>
            </a:r>
            <a:r>
              <a:rPr lang="fr-FR" altLang="fr-FR" sz="1400" dirty="0" smtClean="0">
                <a:latin typeface="Avenir Next LT Pro"/>
                <a:cs typeface="Arial" charset="0"/>
              </a:rPr>
              <a:t>travail</a:t>
            </a:r>
            <a:endParaRPr lang="fr-FR" altLang="fr-FR" sz="1400" dirty="0">
              <a:latin typeface="Avenir Next LT Pro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38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06986"/>
            <a:ext cx="3179929" cy="1162702"/>
          </a:xfrm>
        </p:spPr>
        <p:txBody>
          <a:bodyPr>
            <a:normAutofit/>
          </a:bodyPr>
          <a:lstStyle/>
          <a:p>
            <a:pPr marL="0" lvl="1"/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Prioriser </a:t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ses tâches 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331671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Le plan de journée 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C:\Users\vchalancon\AppData\Local\Microsoft\Windows\Temporary Internet Files\Content.IE5\B30UENQ5\new_plan_journe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1" y="4066436"/>
            <a:ext cx="1850878" cy="262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Afficher l'image d'orig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985152"/>
            <a:ext cx="2862263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Afficher l'image d'origi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1910539"/>
            <a:ext cx="306705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3802085" y="4619810"/>
            <a:ext cx="823830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L’importance</a:t>
            </a:r>
            <a:r>
              <a:rPr lang="fr-FR" altLang="fr-FR" sz="160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: un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choix relié à une notion de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valeur ajoutée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et de définition de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fonction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600" dirty="0">
              <a:latin typeface="Avenir Next LT Pro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L’urgence</a:t>
            </a:r>
            <a:r>
              <a:rPr lang="fr-FR" altLang="fr-FR" sz="160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: un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fait relié à une notion de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temps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600" dirty="0">
              <a:latin typeface="Avenir Next LT Pro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Avenir Next LT Pro"/>
                <a:ea typeface="+mj-ea"/>
                <a:cs typeface="+mj-cs"/>
              </a:rPr>
              <a:t>Mettre la priorité sur l’importance plutôt que l’urgence, permet de travailler efficacement à court, moyen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et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long terme.</a:t>
            </a: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562064" y="758464"/>
            <a:ext cx="72829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/>
                <a:ea typeface="+mj-ea"/>
                <a:cs typeface="+mj-cs"/>
              </a:rPr>
              <a:t>Le temps est limité et le nombre de choses à faire  exponentiel.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/>
                <a:ea typeface="+mj-ea"/>
                <a:cs typeface="+mj-cs"/>
              </a:rPr>
              <a:t>Il faut donc </a:t>
            </a:r>
            <a:r>
              <a:rPr lang="fr-FR" altLang="fr-FR" sz="1800" b="1" dirty="0">
                <a:latin typeface="Avenir Next LT Pro"/>
                <a:ea typeface="+mj-ea"/>
                <a:cs typeface="+mj-cs"/>
              </a:rPr>
              <a:t>faire des choix et prioriser.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b="0" i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97C5DEB-6FB2-4BBC-96CE-DD99532C93A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73247"/>
          </a:solidFill>
          <a:ln>
            <a:solidFill>
              <a:srgbClr val="2732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="" xmlns:a16="http://schemas.microsoft.com/office/drawing/2014/main" id="{DF6CC214-EFFF-46B8-9729-99ADA4AD011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25972" y="1253331"/>
          <a:ext cx="64360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3C45A8BE-E169-4228-9A1D-73BAB34A1C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1001582" y="468109"/>
            <a:ext cx="4184565" cy="1392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7" name="ZoneTexte 6">
            <a:extLst>
              <a:ext uri="{FF2B5EF4-FFF2-40B4-BE49-F238E27FC236}">
                <a16:creationId xmlns="" xmlns:a16="http://schemas.microsoft.com/office/drawing/2014/main" id="{FC0E7F45-FFB3-4521-9A82-261E20A48E54}"/>
              </a:ext>
            </a:extLst>
          </p:cNvPr>
          <p:cNvSpPr txBox="1"/>
          <p:nvPr/>
        </p:nvSpPr>
        <p:spPr>
          <a:xfrm>
            <a:off x="1554318" y="2182042"/>
            <a:ext cx="3727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Méthode brevetée </a:t>
            </a:r>
            <a:r>
              <a:rPr lang="fr-FR" dirty="0">
                <a:latin typeface="Avenir Next LT Pro" panose="020B0504020202020204" pitchFamily="34" charset="0"/>
              </a:rPr>
              <a:t>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Basée sur des concepts de la Méthode 5S adaptés aux contraintes de back office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="" xmlns:a16="http://schemas.microsoft.com/office/drawing/2014/main" id="{98D27276-F8E4-44CF-A89B-705D7BD2675A}"/>
              </a:ext>
            </a:extLst>
          </p:cNvPr>
          <p:cNvSpPr txBox="1"/>
          <p:nvPr/>
        </p:nvSpPr>
        <p:spPr>
          <a:xfrm>
            <a:off x="1554318" y="3777987"/>
            <a:ext cx="3631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Expertise </a:t>
            </a:r>
            <a:r>
              <a:rPr lang="fr-FR" b="1" dirty="0">
                <a:latin typeface="Avenir Next LT Pro" panose="020B0504020202020204" pitchFamily="34" charset="0"/>
              </a:rPr>
              <a:t>exclusive</a:t>
            </a:r>
            <a:r>
              <a:rPr lang="fr-FR" dirty="0">
                <a:latin typeface="Avenir Next LT Pro" panose="020B0504020202020204" pitchFamily="34" charset="0"/>
              </a:rPr>
              <a:t> depuis 1984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+3000 structures accompagnées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386482A0-2797-43D4-84FF-7A3F8774FBF6}"/>
              </a:ext>
            </a:extLst>
          </p:cNvPr>
          <p:cNvSpPr txBox="1"/>
          <p:nvPr/>
        </p:nvSpPr>
        <p:spPr>
          <a:xfrm>
            <a:off x="1554318" y="4894321"/>
            <a:ext cx="3727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Démarche d’amélioration continue avec des </a:t>
            </a:r>
            <a:r>
              <a:rPr lang="fr-FR" b="1" dirty="0">
                <a:latin typeface="Avenir Next LT Pro" panose="020B0504020202020204" pitchFamily="34" charset="0"/>
              </a:rPr>
              <a:t>résultats concrets, garantis et durables</a:t>
            </a:r>
          </a:p>
        </p:txBody>
      </p:sp>
      <p:pic>
        <p:nvPicPr>
          <p:cNvPr id="3" name="Graphique 2" descr="Partie gauche du cerveau avec un remplissage uni">
            <a:extLst>
              <a:ext uri="{FF2B5EF4-FFF2-40B4-BE49-F238E27FC236}">
                <a16:creationId xmlns="" xmlns:a16="http://schemas.microsoft.com/office/drawing/2014/main" id="{055A24BC-34DF-4B9E-A9D7-A63D1F7260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9920" y="2262623"/>
            <a:ext cx="914400" cy="914400"/>
          </a:xfrm>
          <a:prstGeom prst="rect">
            <a:avLst/>
          </a:prstGeom>
        </p:spPr>
      </p:pic>
      <p:pic>
        <p:nvPicPr>
          <p:cNvPr id="9" name="Graphique 8" descr="Amélioration continue avec un remplissage uni">
            <a:extLst>
              <a:ext uri="{FF2B5EF4-FFF2-40B4-BE49-F238E27FC236}">
                <a16:creationId xmlns="" xmlns:a16="http://schemas.microsoft.com/office/drawing/2014/main" id="{7D5E7D30-B5B0-4657-AC0D-9F548C62D74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9918" y="4917406"/>
            <a:ext cx="914400" cy="914400"/>
          </a:xfrm>
          <a:prstGeom prst="rect">
            <a:avLst/>
          </a:prstGeom>
        </p:spPr>
      </p:pic>
      <p:pic>
        <p:nvPicPr>
          <p:cNvPr id="21" name="Graphique 20" descr="Poignée de main avec un remplissage uni">
            <a:extLst>
              <a:ext uri="{FF2B5EF4-FFF2-40B4-BE49-F238E27FC236}">
                <a16:creationId xmlns="" xmlns:a16="http://schemas.microsoft.com/office/drawing/2014/main" id="{D1FAEF29-4263-4607-83D5-8827D151693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9918" y="36811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91068" y="2006986"/>
            <a:ext cx="3179929" cy="116270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/>
            <a: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Suivre les projets</a:t>
            </a:r>
            <a:b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et les tâches récurrentes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50255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687921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fiche action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15_edit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184" y="1285963"/>
            <a:ext cx="4113212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16021" y="1593938"/>
            <a:ext cx="1985963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800" b="0" i="0">
                <a:cs typeface="Arial" charset="0"/>
              </a:rPr>
              <a:t>Déplacement  unité de production  N° 4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438384" y="1341525"/>
            <a:ext cx="792162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i="0">
                <a:latin typeface="Lucida Handwriting" pitchFamily="66" charset="0"/>
              </a:rPr>
              <a:t>3    5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516296" y="1270088"/>
            <a:ext cx="2889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>
                <a:cs typeface="Arial" charset="0"/>
              </a:rPr>
              <a:t>1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292334" y="1916200"/>
            <a:ext cx="165735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800" b="0" i="0">
                <a:latin typeface="Calibri" pitchFamily="34" charset="0"/>
              </a:rPr>
              <a:t>Tél  Architecte  06224533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728571" y="3286213"/>
            <a:ext cx="394183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10/11/11     Projet  de  déménagement  validé  (Échéance  juin 2013)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   </a:t>
            </a:r>
            <a:r>
              <a:rPr lang="fr-FR" altLang="fr-FR" sz="800" dirty="0" smtClean="0">
                <a:latin typeface="+mn-lt"/>
              </a:rPr>
              <a:t>        Mr </a:t>
            </a:r>
            <a:r>
              <a:rPr lang="fr-FR" altLang="fr-FR" sz="800" dirty="0">
                <a:latin typeface="+mn-lt"/>
              </a:rPr>
              <a:t>Durand  et l’Architecte  sont chargés de proposer un  choix de 3 sites </a:t>
            </a:r>
            <a:r>
              <a:rPr lang="fr-FR" altLang="fr-FR" sz="800" dirty="0" smtClean="0">
                <a:latin typeface="+mn-lt"/>
              </a:rPr>
              <a:t>                ,                     potentiels  </a:t>
            </a:r>
            <a:r>
              <a:rPr lang="fr-FR" altLang="fr-FR" sz="800" dirty="0">
                <a:latin typeface="+mn-lt"/>
              </a:rPr>
              <a:t>pour réunion de Direction  du 15/02/12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761909" y="2854413"/>
            <a:ext cx="3514725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12/06/11   Attente  accord  CA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</a:t>
            </a:r>
            <a:r>
              <a:rPr lang="fr-FR" altLang="fr-FR" sz="800" dirty="0" smtClean="0">
                <a:latin typeface="+mn-lt"/>
              </a:rPr>
              <a:t>           </a:t>
            </a:r>
            <a:r>
              <a:rPr lang="fr-FR" altLang="fr-FR" sz="800" dirty="0">
                <a:latin typeface="+mn-lt"/>
              </a:rPr>
              <a:t>Validation  définitive  du  projet  Maxi  au  10/11/11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761909" y="2395625"/>
            <a:ext cx="351472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05/04/11    Préparation  du  projet  déménagement  unité  de 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           production  N° 4 -  Présentation  au  C.A  du 12 Juin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911584" y="1325650"/>
            <a:ext cx="758825" cy="23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900" i="0">
                <a:latin typeface="Lucida Handwriting" pitchFamily="66" charset="0"/>
              </a:rPr>
              <a:t>15/02/12</a:t>
            </a:r>
          </a:p>
        </p:txBody>
      </p:sp>
      <p:pic>
        <p:nvPicPr>
          <p:cNvPr id="17" name="Picture 3" descr="DSC01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38" y="4814337"/>
            <a:ext cx="216058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7721287" y="1825625"/>
            <a:ext cx="4316412" cy="452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La Fiche Action permet d’établir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un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plan d’action précis </a:t>
            </a:r>
            <a:endParaRPr lang="fr-FR" altLang="fr-FR" sz="1600" b="1" i="0" dirty="0" smtClean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avec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un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planning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d’intervention.</a:t>
            </a: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 </a:t>
            </a: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Pour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suivre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es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différentes étapes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d’un  projet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(synthèse de la chronologie des actions </a:t>
            </a: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menant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à l’aboutissement du projet)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avec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définition d’un rétro-planning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Pour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définir le mode opératoire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d’une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tâche récurrente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Elle est placée dans une pochette indexée pour pouvoir la retrouver facilement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dans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l’échéancier</a:t>
            </a:r>
          </a:p>
        </p:txBody>
      </p:sp>
      <p:pic>
        <p:nvPicPr>
          <p:cNvPr id="19" name="Picture 16" descr="C:\Users\vchalancon\AppData\Local\Microsoft\Windows\Temporary Internet Files\Content.IE5\54GU9DA8\fiche_Action_ds_pochette_indexe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619" y="961901"/>
            <a:ext cx="4148552" cy="584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81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91068" y="2006986"/>
            <a:ext cx="3179929" cy="11627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/>
            <a:r>
              <a:rPr lang="fr-FR" altLang="fr-FR" sz="2500" b="1" kern="0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Une prise de notes efficace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194828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8" y="3275505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Le cahier notes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 2">
            <a:extLst>
              <a:ext uri="{FF2B5EF4-FFF2-40B4-BE49-F238E27FC236}">
                <a16:creationId xmlns="" xmlns:a16="http://schemas.microsoft.com/office/drawing/2014/main" id="{97A0CAFE-788B-4350-B94D-742DDF1F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3" t="12465" r="9814" b="8318"/>
          <a:stretch>
            <a:fillRect/>
          </a:stretch>
        </p:blipFill>
        <p:spPr bwMode="auto">
          <a:xfrm>
            <a:off x="806027" y="4230805"/>
            <a:ext cx="1926339" cy="248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3">
            <a:extLst>
              <a:ext uri="{FF2B5EF4-FFF2-40B4-BE49-F238E27FC236}">
                <a16:creationId xmlns="" xmlns:a16="http://schemas.microsoft.com/office/drawing/2014/main" id="{2E0FA130-FA41-4442-8F45-78100FECE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2" t="7672" r="7416" b="7265"/>
          <a:stretch>
            <a:fillRect/>
          </a:stretch>
        </p:blipFill>
        <p:spPr bwMode="auto">
          <a:xfrm rot="16200000" flipH="1" flipV="1">
            <a:off x="3110741" y="1673769"/>
            <a:ext cx="4982021" cy="381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7620000" y="1402353"/>
            <a:ext cx="432179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fr-FR" dirty="0"/>
              <a:t>Une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note</a:t>
            </a:r>
            <a:r>
              <a:rPr lang="fr-FR" dirty="0"/>
              <a:t> pour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centraliser</a:t>
            </a:r>
            <a:r>
              <a:rPr lang="fr-F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/>
              <a:t>vos commentaires, observations ou </a:t>
            </a:r>
            <a:endParaRPr lang="fr-FR" dirty="0" smtClean="0"/>
          </a:p>
          <a:p>
            <a:pPr algn="r" fontAlgn="base"/>
            <a:r>
              <a:rPr lang="fr-FR" dirty="0" smtClean="0"/>
              <a:t>travail </a:t>
            </a:r>
            <a:r>
              <a:rPr lang="fr-FR" dirty="0"/>
              <a:t>à faire sur un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sujet</a:t>
            </a:r>
            <a:r>
              <a:rPr lang="fr-FR" dirty="0"/>
              <a:t> (entretien, rendez-vous, réunion, projet, pense-bêtes</a:t>
            </a:r>
            <a:r>
              <a:rPr lang="fr-FR" dirty="0" smtClean="0"/>
              <a:t>).</a:t>
            </a:r>
            <a:endParaRPr lang="fr-FR" dirty="0"/>
          </a:p>
          <a:p>
            <a:pPr algn="r" fontAlgn="base"/>
            <a:r>
              <a:rPr lang="fr-FR" dirty="0"/>
              <a:t> </a:t>
            </a:r>
          </a:p>
          <a:p>
            <a:pPr algn="r" fontAlgn="base"/>
            <a:r>
              <a:rPr lang="fr-FR" dirty="0"/>
              <a:t>Un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cadre standardisé </a:t>
            </a:r>
            <a:endParaRPr lang="fr-F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fontAlgn="base"/>
            <a:r>
              <a:rPr lang="fr-FR" dirty="0" smtClean="0"/>
              <a:t>(</a:t>
            </a:r>
            <a:r>
              <a:rPr lang="fr-FR" dirty="0"/>
              <a:t>date, objet, émetteur, destination) </a:t>
            </a:r>
            <a:endParaRPr lang="fr-FR" dirty="0" smtClean="0"/>
          </a:p>
          <a:p>
            <a:pPr algn="r" fontAlgn="base"/>
            <a:r>
              <a:rPr lang="fr-FR" dirty="0" smtClean="0"/>
              <a:t>pour </a:t>
            </a:r>
            <a:r>
              <a:rPr lang="fr-FR" dirty="0"/>
              <a:t>un 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traitement immédiat</a:t>
            </a:r>
            <a:r>
              <a:rPr lang="fr-FR" dirty="0" smtClean="0"/>
              <a:t> </a:t>
            </a:r>
            <a:r>
              <a:rPr lang="fr-FR" dirty="0"/>
              <a:t> </a:t>
            </a:r>
            <a:r>
              <a:rPr lang="fr-FR" dirty="0" smtClean="0"/>
              <a:t>:</a:t>
            </a:r>
          </a:p>
          <a:p>
            <a:pPr fontAlgn="base"/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diffuser</a:t>
            </a:r>
            <a:r>
              <a:rPr lang="fr-FR" dirty="0"/>
              <a:t> : de …..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à</a:t>
            </a:r>
            <a:r>
              <a:rPr lang="fr-FR" dirty="0"/>
              <a:t>….. </a:t>
            </a:r>
            <a:r>
              <a:rPr lang="fr-FR" dirty="0" smtClean="0"/>
              <a:t> (destinataire)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classer </a:t>
            </a:r>
            <a:r>
              <a:rPr lang="fr-FR" dirty="0"/>
              <a:t>: code </a:t>
            </a:r>
            <a:r>
              <a:rPr lang="fr-FR" dirty="0" smtClean="0"/>
              <a:t>du dossier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S…D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A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traiter </a:t>
            </a:r>
            <a:r>
              <a:rPr lang="fr-FR" dirty="0"/>
              <a:t>: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date F</a:t>
            </a:r>
            <a:r>
              <a:rPr lang="fr-FR" dirty="0"/>
              <a:t>- JJ/MM/AA  à définir, mise sous pochette plastique dans l’échéancier à sa place </a:t>
            </a:r>
            <a:r>
              <a:rPr lang="fr-FR" dirty="0" smtClean="0"/>
              <a:t>chronologique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suivre </a:t>
            </a:r>
            <a:r>
              <a:rPr lang="fr-FR" dirty="0"/>
              <a:t>: à associer à la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Fiche Action </a:t>
            </a:r>
            <a:r>
              <a:rPr lang="fr-FR" dirty="0"/>
              <a:t>correspondante </a:t>
            </a:r>
            <a:r>
              <a:rPr lang="fr-FR" dirty="0" smtClean="0"/>
              <a:t>, ex</a:t>
            </a:r>
            <a:r>
              <a:rPr lang="fr-FR" dirty="0"/>
              <a:t> : </a:t>
            </a:r>
            <a:r>
              <a:rPr lang="fr-FR" dirty="0" smtClean="0"/>
              <a:t> 4</a:t>
            </a:r>
            <a:endParaRPr lang="fr-FR" dirty="0"/>
          </a:p>
        </p:txBody>
      </p:sp>
      <p:sp>
        <p:nvSpPr>
          <p:cNvPr id="25" name="Ellipse 24"/>
          <p:cNvSpPr/>
          <p:nvPr/>
        </p:nvSpPr>
        <p:spPr>
          <a:xfrm>
            <a:off x="9921921" y="6317882"/>
            <a:ext cx="414018" cy="4140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2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86852" y="2406586"/>
            <a:ext cx="3179929" cy="11627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/>
            <a:r>
              <a:rPr lang="fr-FR" altLang="fr-FR" sz="2500" b="1" kern="0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Gérer son agenda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26"/>
          <p:cNvSpPr txBox="1">
            <a:spLocks noChangeArrowheads="1"/>
          </p:cNvSpPr>
          <p:nvPr/>
        </p:nvSpPr>
        <p:spPr bwMode="auto">
          <a:xfrm>
            <a:off x="3750469" y="5391738"/>
            <a:ext cx="5111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fr-FR" altLang="fr-FR" sz="1600" b="0" i="0"/>
              <a:t>Tenir compte de son rythme biologique</a:t>
            </a:r>
          </a:p>
        </p:txBody>
      </p:sp>
      <p:pic>
        <p:nvPicPr>
          <p:cNvPr id="8" name="Picture 8" descr="Image associé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819" y="3569288"/>
            <a:ext cx="4473575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729831" y="1697626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Ne jamais programmer 100% de son temps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Savoir déterminer son niveau d’imprévus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750469" y="2851738"/>
            <a:ext cx="51831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Noter uniquement des rendez-vous sur son agenda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Programmer des temps de travail </a:t>
            </a:r>
          </a:p>
          <a:p>
            <a:pPr eaLnBrk="1" hangingPunct="1"/>
            <a:r>
              <a:rPr lang="fr-FR" altLang="fr-FR" sz="1600" b="0" i="0">
                <a:solidFill>
                  <a:srgbClr val="000000"/>
                </a:solidFill>
              </a:rPr>
              <a:t>sur les dossiers importants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713956" y="4250326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Regrouper les appels téléphoniques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Consulter ses emails à heure fixe</a:t>
            </a:r>
          </a:p>
        </p:txBody>
      </p:sp>
    </p:spTree>
    <p:extLst>
      <p:ext uri="{BB962C8B-B14F-4D97-AF65-F5344CB8AC3E}">
        <p14:creationId xmlns:p14="http://schemas.microsoft.com/office/powerpoint/2010/main" val="364980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B26EAB4-F855-4044-A3CE-6D76B955E154}"/>
              </a:ext>
            </a:extLst>
          </p:cNvPr>
          <p:cNvSpPr/>
          <p:nvPr/>
        </p:nvSpPr>
        <p:spPr>
          <a:xfrm>
            <a:off x="0" y="0"/>
            <a:ext cx="12192000" cy="1470283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8AA9AF19-70F5-4B1B-8549-493AA0E91EFD}"/>
              </a:ext>
            </a:extLst>
          </p:cNvPr>
          <p:cNvSpPr txBox="1">
            <a:spLocks/>
          </p:cNvSpPr>
          <p:nvPr/>
        </p:nvSpPr>
        <p:spPr>
          <a:xfrm>
            <a:off x="3452884" y="81924"/>
            <a:ext cx="84972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| </a:t>
            </a:r>
            <a:r>
              <a:rPr lang="fr-FR" sz="24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Une méthode fondée sur la gestion d’information</a:t>
            </a:r>
          </a:p>
        </p:txBody>
      </p:sp>
      <p:pic>
        <p:nvPicPr>
          <p:cNvPr id="6" name="Image 5" descr="image 2.jpg">
            <a:extLst>
              <a:ext uri="{FF2B5EF4-FFF2-40B4-BE49-F238E27FC236}">
                <a16:creationId xmlns="" xmlns:a16="http://schemas.microsoft.com/office/drawing/2014/main" id="{6F94CC78-60ED-44A0-8B3C-06C2286B98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8527" y="4226108"/>
            <a:ext cx="2063361" cy="2520040"/>
          </a:xfrm>
          <a:prstGeom prst="rect">
            <a:avLst/>
          </a:prstGeom>
        </p:spPr>
      </p:pic>
      <p:pic>
        <p:nvPicPr>
          <p:cNvPr id="7" name="Espace réservé du contenu 6" descr="bureau 2.png">
            <a:extLst>
              <a:ext uri="{FF2B5EF4-FFF2-40B4-BE49-F238E27FC236}">
                <a16:creationId xmlns="" xmlns:a16="http://schemas.microsoft.com/office/drawing/2014/main" id="{D6ABEFBE-E258-45AA-AD26-6BCF91FD28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t="31438"/>
          <a:stretch/>
        </p:blipFill>
        <p:spPr>
          <a:xfrm>
            <a:off x="156838" y="1961042"/>
            <a:ext cx="4015050" cy="2065526"/>
          </a:xfrm>
          <a:prstGeom prst="rect">
            <a:avLst/>
          </a:prstGeom>
        </p:spPr>
      </p:pic>
      <p:pic>
        <p:nvPicPr>
          <p:cNvPr id="8" name="Image 18">
            <a:extLst>
              <a:ext uri="{FF2B5EF4-FFF2-40B4-BE49-F238E27FC236}">
                <a16:creationId xmlns="" xmlns:a16="http://schemas.microsoft.com/office/drawing/2014/main" id="{E357CEB6-104F-4036-8759-5E8E0F778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548" y="2609858"/>
            <a:ext cx="2583976" cy="258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image 3.jpg">
            <a:extLst>
              <a:ext uri="{FF2B5EF4-FFF2-40B4-BE49-F238E27FC236}">
                <a16:creationId xmlns="" xmlns:a16="http://schemas.microsoft.com/office/drawing/2014/main" id="{CA50D129-2B08-41B7-AEE4-8D0F12D3548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43453" y="1749684"/>
            <a:ext cx="3206694" cy="2652778"/>
          </a:xfrm>
          <a:prstGeom prst="rect">
            <a:avLst/>
          </a:prstGeom>
        </p:spPr>
      </p:pic>
      <p:pic>
        <p:nvPicPr>
          <p:cNvPr id="10" name="Picture 9" descr="Image associée">
            <a:hlinkClick r:id="rId6"/>
            <a:extLst>
              <a:ext uri="{FF2B5EF4-FFF2-40B4-BE49-F238E27FC236}">
                <a16:creationId xmlns="" xmlns:a16="http://schemas.microsoft.com/office/drawing/2014/main" id="{EFCB1DB6-19E9-4B35-AD87-B51BA23C9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621" y="4489110"/>
            <a:ext cx="3478526" cy="236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avec flèche 11">
            <a:extLst>
              <a:ext uri="{FF2B5EF4-FFF2-40B4-BE49-F238E27FC236}">
                <a16:creationId xmlns="" xmlns:a16="http://schemas.microsoft.com/office/drawing/2014/main" id="{4F938B0C-81C6-4C6A-B908-1CD7C4980B24}"/>
              </a:ext>
            </a:extLst>
          </p:cNvPr>
          <p:cNvCxnSpPr>
            <a:stCxn id="7" idx="3"/>
          </p:cNvCxnSpPr>
          <p:nvPr/>
        </p:nvCxnSpPr>
        <p:spPr>
          <a:xfrm>
            <a:off x="4171888" y="2993805"/>
            <a:ext cx="827520" cy="335425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="" xmlns:a16="http://schemas.microsoft.com/office/drawing/2014/main" id="{FFBDCD39-4FC8-4E7E-B4E1-7F1CC4E6FE1C}"/>
              </a:ext>
            </a:extLst>
          </p:cNvPr>
          <p:cNvCxnSpPr>
            <a:stCxn id="6" idx="3"/>
          </p:cNvCxnSpPr>
          <p:nvPr/>
        </p:nvCxnSpPr>
        <p:spPr>
          <a:xfrm flipV="1">
            <a:off x="4171888" y="4719455"/>
            <a:ext cx="827520" cy="766673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="" xmlns:a16="http://schemas.microsoft.com/office/drawing/2014/main" id="{BECC345A-2378-4F9C-A56D-6DF88EF3901E}"/>
              </a:ext>
            </a:extLst>
          </p:cNvPr>
          <p:cNvCxnSpPr>
            <a:stCxn id="9" idx="1"/>
          </p:cNvCxnSpPr>
          <p:nvPr/>
        </p:nvCxnSpPr>
        <p:spPr>
          <a:xfrm flipH="1">
            <a:off x="7775069" y="3076073"/>
            <a:ext cx="968384" cy="337675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="" xmlns:a16="http://schemas.microsoft.com/office/drawing/2014/main" id="{80B5B4BC-890C-4BA7-9327-423201D30AB4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7503237" y="4831307"/>
            <a:ext cx="968384" cy="842248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="" xmlns:a16="http://schemas.microsoft.com/office/drawing/2014/main" id="{03D64191-8CC0-4776-9257-62B4E8FA1F05}"/>
              </a:ext>
            </a:extLst>
          </p:cNvPr>
          <p:cNvSpPr txBox="1"/>
          <p:nvPr/>
        </p:nvSpPr>
        <p:spPr>
          <a:xfrm>
            <a:off x="4171889" y="1643069"/>
            <a:ext cx="45715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La recherche de </a:t>
            </a: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documents</a:t>
            </a:r>
          </a:p>
          <a:p>
            <a:pPr algn="ctr">
              <a:buNone/>
            </a:pP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principale </a:t>
            </a: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source de perte de temps </a:t>
            </a:r>
            <a:endParaRPr lang="fr-FR" sz="1600" dirty="0" smtClean="0">
              <a:solidFill>
                <a:srgbClr val="66180E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dans </a:t>
            </a: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un bureau</a:t>
            </a:r>
          </a:p>
          <a:p>
            <a:pPr algn="ctr">
              <a:buNone/>
            </a:pP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1 heure par jour et par personne en moyenne !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="" xmlns:a16="http://schemas.microsoft.com/office/drawing/2014/main" id="{AD74FA96-9C1E-446F-ADBF-65DF5868BFA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61385" y="214765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5" name="Image 14" descr="image 4.jpg"/>
          <p:cNvPicPr>
            <a:picLocks noChangeAspect="1"/>
          </p:cNvPicPr>
          <p:nvPr/>
        </p:nvPicPr>
        <p:blipFill>
          <a:blip r:embed="rId9" cstate="print"/>
          <a:srcRect l="5294" r="4709"/>
          <a:stretch>
            <a:fillRect/>
          </a:stretch>
        </p:blipFill>
        <p:spPr>
          <a:xfrm>
            <a:off x="5087112" y="5138063"/>
            <a:ext cx="2539412" cy="171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9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tri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: une étape incontournable pour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organiser un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classement !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407636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382567"/>
            <a:ext cx="31799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>
              <a:lnSpc>
                <a:spcPct val="90000"/>
              </a:lnSpc>
              <a:spcBef>
                <a:spcPct val="0"/>
              </a:spcBef>
            </a:pP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Dois-je </a:t>
            </a:r>
            <a:r>
              <a:rPr lang="fr-FR" altLang="fr-FR" sz="2400" dirty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vraiment conserver </a:t>
            </a:r>
            <a:endParaRPr lang="fr-FR" altLang="fr-FR" sz="2400" dirty="0" smtClean="0">
              <a:solidFill>
                <a:schemeClr val="bg1"/>
              </a:solidFill>
              <a:latin typeface="Avenir Next LT Pro"/>
              <a:ea typeface="+mj-ea"/>
              <a:cs typeface="+mj-cs"/>
            </a:endParaRPr>
          </a:p>
          <a:p>
            <a:pPr marL="0" lvl="1" defTabSz="914400">
              <a:lnSpc>
                <a:spcPct val="90000"/>
              </a:lnSpc>
              <a:spcBef>
                <a:spcPct val="0"/>
              </a:spcBef>
            </a:pP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ce(s</a:t>
            </a:r>
            <a:r>
              <a:rPr lang="fr-FR" altLang="fr-FR" sz="2400" dirty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) document(s</a:t>
            </a: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)?</a:t>
            </a:r>
            <a:endParaRPr lang="fr-FR" altLang="fr-FR" sz="2400" dirty="0">
              <a:solidFill>
                <a:schemeClr val="bg1"/>
              </a:solidFill>
              <a:latin typeface="Avenir Next LT Pro"/>
              <a:ea typeface="+mj-ea"/>
              <a:cs typeface="+mj-cs"/>
            </a:endParaRPr>
          </a:p>
        </p:txBody>
      </p: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028" y="128909"/>
            <a:ext cx="1255391" cy="123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Rectangle 5"/>
          <p:cNvSpPr/>
          <p:nvPr/>
        </p:nvSpPr>
        <p:spPr>
          <a:xfrm>
            <a:off x="4089786" y="1230262"/>
            <a:ext cx="7911142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Est ce un original ou une </a:t>
            </a:r>
            <a:r>
              <a:rPr lang="fr-FR" altLang="fr-FR" dirty="0" smtClean="0">
                <a:latin typeface="Avenir Next LT Pro"/>
                <a:cs typeface="Calibri" pitchFamily="34" charset="0"/>
              </a:rPr>
              <a:t>copie </a:t>
            </a:r>
            <a:r>
              <a:rPr lang="fr-FR" altLang="fr-FR" dirty="0">
                <a:latin typeface="Avenir Next LT Pro"/>
                <a:cs typeface="Calibri" pitchFamily="34" charset="0"/>
              </a:rPr>
              <a:t>?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En suis-je l’unique destinataire ?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Suis-je (ou mon service) </a:t>
            </a:r>
            <a:r>
              <a:rPr lang="fr-FR" altLang="fr-FR" dirty="0" smtClean="0">
                <a:latin typeface="Avenir Next LT Pro"/>
                <a:cs typeface="Calibri" pitchFamily="34" charset="0"/>
              </a:rPr>
              <a:t>responsable </a:t>
            </a:r>
            <a:r>
              <a:rPr lang="fr-FR" altLang="fr-FR" dirty="0">
                <a:latin typeface="Avenir Next LT Pro"/>
                <a:cs typeface="Calibri" pitchFamily="34" charset="0"/>
              </a:rPr>
              <a:t>de sa conservation ? 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endParaRPr kumimoji="1" lang="fr-FR" altLang="fr-FR" sz="2000" dirty="0">
              <a:latin typeface="Avenir Next LT Pro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511" y="4676372"/>
            <a:ext cx="3583378" cy="214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424401" y="2990668"/>
            <a:ext cx="7476454" cy="72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Tx/>
              <a:buNone/>
            </a:pPr>
            <a:r>
              <a:rPr lang="fr-FR" altLang="fr-FR" sz="1800" dirty="0" smtClean="0">
                <a:latin typeface="Avenir Next LT Pro"/>
                <a:cs typeface="Calibri" pitchFamily="34" charset="0"/>
              </a:rPr>
              <a:t>Peut-on retrouver cette </a:t>
            </a:r>
            <a:r>
              <a:rPr lang="fr-FR" altLang="fr-FR" sz="1800" dirty="0">
                <a:latin typeface="Avenir Next LT Pro"/>
                <a:cs typeface="Calibri" pitchFamily="34" charset="0"/>
              </a:rPr>
              <a:t>information par d’autres canaux ? 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Tx/>
              <a:buNone/>
            </a:pPr>
            <a:r>
              <a:rPr lang="fr-FR" altLang="fr-FR" sz="1800" dirty="0">
                <a:latin typeface="Avenir Next LT Pro"/>
                <a:cs typeface="Calibri" pitchFamily="34" charset="0"/>
              </a:rPr>
              <a:t>(Intranet, Services ou Siège de l’Entreprise, Presse, Internet, ….)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547232" y="4450616"/>
            <a:ext cx="667123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06413" indent="-3921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6810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7953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9096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13668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1824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2281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2738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114300" lvl="1" inden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defRPr/>
            </a:pPr>
            <a:r>
              <a:rPr lang="fr-FR" altLang="fr-FR" sz="1800" dirty="0">
                <a:latin typeface="Avenir Next LT Pro"/>
                <a:cs typeface="Calibri" pitchFamily="34" charset="0"/>
              </a:rPr>
              <a:t>Qu’est ce qui me fera, un jour, revenir dessus ?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fr-FR" altLang="fr-FR" sz="2000" b="0" i="0" dirty="0">
                <a:solidFill>
                  <a:schemeClr val="bg1"/>
                </a:solidFill>
                <a:latin typeface="Avenir Next LT Pro"/>
              </a:rPr>
              <a:t>                                                                             </a:t>
            </a:r>
          </a:p>
        </p:txBody>
      </p:sp>
      <p:pic>
        <p:nvPicPr>
          <p:cNvPr id="19" name="Graphique 21" descr="Contrat avec un remplissage uni">
            <a:extLst>
              <a:ext uri="{FF2B5EF4-FFF2-40B4-BE49-F238E27FC236}">
                <a16:creationId xmlns="" xmlns:a16="http://schemas.microsoft.com/office/drawing/2014/main" id="{0B0A2C6F-A861-4D74-B68B-AF4A98FC0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26001" y="1162022"/>
            <a:ext cx="914400" cy="914400"/>
          </a:xfrm>
          <a:prstGeom prst="rect">
            <a:avLst/>
          </a:prstGeom>
        </p:spPr>
      </p:pic>
      <p:pic>
        <p:nvPicPr>
          <p:cNvPr id="20" name="Graphique 15" descr="Recherche de dossiers avec un remplissage uni">
            <a:extLst>
              <a:ext uri="{FF2B5EF4-FFF2-40B4-BE49-F238E27FC236}">
                <a16:creationId xmlns="" xmlns:a16="http://schemas.microsoft.com/office/drawing/2014/main" id="{1E1CDF05-22D0-4548-9D2E-59FC80240B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26001" y="2799375"/>
            <a:ext cx="914400" cy="914400"/>
          </a:xfrm>
          <a:prstGeom prst="rect">
            <a:avLst/>
          </a:prstGeom>
        </p:spPr>
      </p:pic>
      <p:pic>
        <p:nvPicPr>
          <p:cNvPr id="21" name="Graphique 26" descr="Badge point d’interrogation avec un remplissage uni">
            <a:extLst>
              <a:ext uri="{FF2B5EF4-FFF2-40B4-BE49-F238E27FC236}">
                <a16:creationId xmlns="" xmlns:a16="http://schemas.microsoft.com/office/drawing/2014/main" id="{FC260278-E704-417A-BD8E-57B6F43D26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3953" y="42093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6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88874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Principes de création </a:t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du plan de classement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99448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68" y="172043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51280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2" name="Picture 2" descr="C:\Users\cmartire\Desktop\Nouveau dossier\DESSINHUMOURentreprise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82" y="4368728"/>
            <a:ext cx="3187700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43"/>
          <p:cNvSpPr txBox="1">
            <a:spLocks noChangeArrowheads="1"/>
          </p:cNvSpPr>
          <p:nvPr/>
        </p:nvSpPr>
        <p:spPr bwMode="auto">
          <a:xfrm>
            <a:off x="3777788" y="834550"/>
            <a:ext cx="63215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transversal</a:t>
            </a:r>
            <a:r>
              <a:rPr lang="fr-FR" altLang="fr-FR" sz="1600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 </a:t>
            </a:r>
            <a:r>
              <a:rPr lang="fr-FR" altLang="fr-FR" sz="1600" b="0" i="0" dirty="0">
                <a:latin typeface="Avenir Next LT Pro"/>
              </a:rPr>
              <a:t>à tout le périmètre choisi </a:t>
            </a:r>
            <a:r>
              <a:rPr lang="fr-FR" altLang="fr-FR" sz="1600" b="0" i="0" dirty="0" smtClean="0">
                <a:latin typeface="Avenir Next LT Pro"/>
              </a:rPr>
              <a:t>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dirty="0" smtClean="0">
                <a:latin typeface="Avenir Next LT Pro"/>
              </a:rPr>
              <a:t>P</a:t>
            </a:r>
            <a:r>
              <a:rPr lang="fr-FR" altLang="fr-FR" sz="1600" b="0" i="0" dirty="0" smtClean="0">
                <a:latin typeface="Avenir Next LT Pro"/>
              </a:rPr>
              <a:t>as </a:t>
            </a:r>
            <a:r>
              <a:rPr lang="fr-FR" altLang="fr-FR" sz="1600" b="0" i="0" dirty="0">
                <a:latin typeface="Avenir Next LT Pro"/>
              </a:rPr>
              <a:t>de classement individualisé par personne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73017" y="5657405"/>
            <a:ext cx="73105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Restez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simples</a:t>
            </a:r>
            <a:r>
              <a:rPr lang="fr-FR" altLang="fr-FR" sz="1600" b="0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 </a:t>
            </a:r>
            <a:r>
              <a:rPr lang="fr-FR" altLang="fr-FR" sz="1600" b="0" i="0" dirty="0">
                <a:latin typeface="Avenir Next LT Pro"/>
                <a:cs typeface="Arial" charset="0"/>
              </a:rPr>
              <a:t>dans nos raisonnements !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Un bon classement doit permettre à une personne extérieure au périmètre de retrouver facilement. 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750800" y="4857358"/>
            <a:ext cx="73857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Classement des documents selon leur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utilisation</a:t>
            </a:r>
            <a:r>
              <a:rPr lang="fr-FR" altLang="fr-FR" sz="1600" b="0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 </a:t>
            </a:r>
            <a:r>
              <a:rPr lang="fr-FR" altLang="fr-FR" sz="1600" b="0" i="0" dirty="0">
                <a:latin typeface="Avenir Next LT Pro"/>
                <a:cs typeface="Arial" charset="0"/>
              </a:rPr>
              <a:t>et non leur provenance </a:t>
            </a:r>
            <a:endParaRPr lang="fr-FR" altLang="fr-FR" sz="1600" b="0" i="0" dirty="0" smtClean="0">
              <a:latin typeface="Avenir Next LT Pro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 smtClean="0">
                <a:latin typeface="Avenir Next LT Pro"/>
                <a:cs typeface="Arial" charset="0"/>
              </a:rPr>
              <a:t>(</a:t>
            </a:r>
            <a:r>
              <a:rPr lang="fr-FR" altLang="fr-FR" sz="1600" b="0" i="0" dirty="0">
                <a:latin typeface="Avenir Next LT Pro"/>
                <a:cs typeface="Arial" charset="0"/>
              </a:rPr>
              <a:t>exemple courrier ARS)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761912" y="4258585"/>
            <a:ext cx="80121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Archives déportées </a:t>
            </a:r>
            <a:r>
              <a:rPr lang="fr-FR" altLang="fr-FR" sz="1600" b="0" i="0" dirty="0">
                <a:latin typeface="Avenir Next LT Pro"/>
              </a:rPr>
              <a:t>dans une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zone spécifique </a:t>
            </a:r>
            <a:r>
              <a:rPr lang="fr-FR" altLang="fr-FR" sz="1600" b="0" i="0" dirty="0">
                <a:latin typeface="Avenir Next LT Pro"/>
              </a:rPr>
              <a:t>«Archives Vivantes » (AV)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761912" y="3655026"/>
            <a:ext cx="8532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>
                <a:latin typeface="Avenir Next LT Pro"/>
              </a:rPr>
              <a:t>Toutes </a:t>
            </a:r>
            <a:r>
              <a:rPr lang="fr-FR" altLang="fr-FR" sz="1600" dirty="0" smtClean="0">
                <a:latin typeface="Avenir Next LT Pro"/>
              </a:rPr>
              <a:t>les </a:t>
            </a:r>
            <a:r>
              <a:rPr lang="fr-FR" altLang="fr-FR" sz="1600" b="0" i="0" dirty="0" smtClean="0">
                <a:latin typeface="Avenir Next LT Pro"/>
              </a:rPr>
              <a:t>sources </a:t>
            </a:r>
            <a:r>
              <a:rPr lang="fr-FR" altLang="fr-FR" sz="1600" b="0" i="0" dirty="0">
                <a:latin typeface="Avenir Next LT Pro"/>
              </a:rPr>
              <a:t>d’information prises en compte 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papier et numérique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98425" y="2876601"/>
            <a:ext cx="8085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Codification alphanumérique </a:t>
            </a:r>
            <a:r>
              <a:rPr lang="fr-FR" altLang="fr-FR" sz="1600" i="0" dirty="0">
                <a:latin typeface="Avenir Next LT Pro"/>
              </a:rPr>
              <a:t>des Dossiers </a:t>
            </a:r>
            <a:endParaRPr lang="fr-FR" altLang="fr-FR" sz="1600" dirty="0">
              <a:latin typeface="Avenir Next LT Pro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 smtClean="0">
                <a:latin typeface="Avenir Next LT Pro"/>
              </a:rPr>
              <a:t>Pas </a:t>
            </a:r>
            <a:r>
              <a:rPr lang="fr-FR" altLang="fr-FR" sz="1600" b="0" i="0" dirty="0">
                <a:latin typeface="Avenir Next LT Pro"/>
              </a:rPr>
              <a:t>de classement par ordre alphabétique sauf dossiers de personnes</a:t>
            </a:r>
            <a:r>
              <a:rPr lang="fr-FR" altLang="fr-FR" sz="1400" b="0" i="0" dirty="0">
                <a:latin typeface="Avenir Next LT Pro"/>
              </a:rPr>
              <a:t>.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777786" y="2284133"/>
            <a:ext cx="8208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de classement </a:t>
            </a:r>
            <a:r>
              <a:rPr lang="fr-FR" altLang="fr-FR" sz="1600" b="0" i="0" dirty="0">
                <a:latin typeface="Avenir Next LT Pro"/>
              </a:rPr>
              <a:t>des dossiers actifs </a:t>
            </a:r>
            <a:r>
              <a:rPr lang="fr-FR" altLang="fr-FR" sz="1600" i="0" dirty="0">
                <a:latin typeface="Avenir Next LT Pro"/>
              </a:rPr>
              <a:t>dans une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arborescence codée sur 3 niveaux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787312" y="1724716"/>
            <a:ext cx="77152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partagé</a:t>
            </a:r>
            <a:r>
              <a:rPr lang="fr-FR" altLang="fr-FR" sz="1600" b="1" i="0" dirty="0">
                <a:latin typeface="Avenir Next LT Pro"/>
              </a:rPr>
              <a:t> et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accessible</a:t>
            </a:r>
            <a:r>
              <a:rPr lang="fr-FR" altLang="fr-FR" sz="1600" b="1" i="0" dirty="0">
                <a:latin typeface="Avenir Next LT Pro"/>
              </a:rPr>
              <a:t> </a:t>
            </a:r>
            <a:r>
              <a:rPr lang="fr-FR" altLang="fr-FR" sz="1600" b="0" i="0" dirty="0">
                <a:latin typeface="Avenir Next LT Pro"/>
              </a:rPr>
              <a:t>par tout le périmètre, sauf dossiers confidentiels</a:t>
            </a:r>
          </a:p>
        </p:txBody>
      </p:sp>
      <p:pic>
        <p:nvPicPr>
          <p:cNvPr id="24" name="Image 13" descr="Résultat de recherche d'images pour &quot;logo attention danger&quot;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67" y="5646737"/>
            <a:ext cx="7175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62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tructuration du 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classement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 physique et numérique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407636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287031"/>
            <a:ext cx="3179929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Une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codification alphanumérique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des dossiers actifs </a:t>
            </a: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sur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3 niveaux d’arborescence </a:t>
            </a: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59468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759457" y="1737079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fr-FR" altLang="fr-FR" sz="1800" b="0" i="0">
              <a:latin typeface="Avenir Next LT Pro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703769" y="1956154"/>
            <a:ext cx="4391025" cy="122078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i="0" dirty="0">
                <a:latin typeface="Avenir Next LT Pro"/>
              </a:rPr>
              <a:t> </a:t>
            </a:r>
            <a:r>
              <a:rPr lang="fr-FR" altLang="fr-FR" sz="1800" i="0" dirty="0">
                <a:latin typeface="Avenir Next LT Pro"/>
              </a:rPr>
              <a:t>Niveau 1 :</a:t>
            </a:r>
            <a:r>
              <a:rPr lang="fr-FR" altLang="fr-FR" sz="1800" b="0" i="0" dirty="0">
                <a:latin typeface="Avenir Next LT Pro"/>
              </a:rPr>
              <a:t>  le Secteur de Pensée 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Limité à 10 Secteurs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Code : Lettre </a:t>
            </a:r>
            <a:r>
              <a:rPr lang="fr-FR" altLang="fr-FR" sz="1800" i="0" dirty="0">
                <a:latin typeface="Avenir Next LT Pro"/>
              </a:rPr>
              <a:t>S</a:t>
            </a:r>
            <a:r>
              <a:rPr lang="fr-FR" altLang="fr-FR" sz="1800" b="0" i="0" dirty="0">
                <a:latin typeface="Avenir Next LT Pro"/>
              </a:rPr>
              <a:t>    </a:t>
            </a:r>
            <a:r>
              <a:rPr lang="fr-FR" altLang="fr-FR" sz="1600" b="0" dirty="0">
                <a:latin typeface="Avenir Next LT Pro"/>
              </a:rPr>
              <a:t>(de S1 à S10)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1 couleur par Secteur de Pensée </a:t>
            </a: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3921257" y="3464279"/>
            <a:ext cx="4824412" cy="1296987"/>
            <a:chOff x="295" y="2341"/>
            <a:chExt cx="3039" cy="817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839" y="2562"/>
              <a:ext cx="2495" cy="59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2000" i="0">
                  <a:latin typeface="Avenir Next LT Pro"/>
                </a:rPr>
                <a:t> </a:t>
              </a:r>
              <a:r>
                <a:rPr lang="fr-FR" altLang="fr-FR" sz="1800" i="0">
                  <a:latin typeface="Avenir Next LT Pro"/>
                </a:rPr>
                <a:t>Niveau 2 :</a:t>
              </a:r>
              <a:r>
                <a:rPr lang="fr-FR" altLang="fr-FR" sz="1800" b="0" i="0">
                  <a:latin typeface="Avenir Next LT Pro"/>
                </a:rPr>
                <a:t>  le Dossier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limité à 40 Dossiers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Code : Lettre </a:t>
              </a:r>
              <a:r>
                <a:rPr lang="fr-FR" altLang="fr-FR" sz="1800" i="0">
                  <a:latin typeface="Avenir Next LT Pro"/>
                </a:rPr>
                <a:t>D  </a:t>
              </a:r>
              <a:r>
                <a:rPr lang="fr-FR" altLang="fr-FR" sz="1800" b="0" i="0">
                  <a:latin typeface="Avenir Next LT Pro"/>
                </a:rPr>
                <a:t> </a:t>
              </a:r>
              <a:r>
                <a:rPr lang="fr-FR" altLang="fr-FR" sz="1600" b="0">
                  <a:latin typeface="Avenir Next LT Pro"/>
                </a:rPr>
                <a:t>(de D1 à D40)</a:t>
              </a:r>
            </a:p>
          </p:txBody>
        </p: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295" y="2341"/>
              <a:ext cx="544" cy="545"/>
              <a:chOff x="839" y="2205"/>
              <a:chExt cx="544" cy="499"/>
            </a:xfrm>
          </p:grpSpPr>
          <p:sp>
            <p:nvSpPr>
              <p:cNvPr id="21" name="Line 9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22" name="Line 10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23" name="Group 43"/>
          <p:cNvGrpSpPr>
            <a:grpSpLocks/>
          </p:cNvGrpSpPr>
          <p:nvPr/>
        </p:nvGrpSpPr>
        <p:grpSpPr bwMode="auto">
          <a:xfrm>
            <a:off x="5721482" y="4761266"/>
            <a:ext cx="4032250" cy="1295400"/>
            <a:chOff x="1429" y="3158"/>
            <a:chExt cx="2540" cy="816"/>
          </a:xfrm>
        </p:grpSpPr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1973" y="3397"/>
              <a:ext cx="1996" cy="577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i="0">
                  <a:latin typeface="Avenir Next LT Pro"/>
                </a:rPr>
                <a:t> Niveau 3 :</a:t>
              </a:r>
              <a:r>
                <a:rPr lang="fr-FR" altLang="fr-FR" sz="1800" b="0" i="0">
                  <a:latin typeface="Avenir Next LT Pro"/>
                </a:rPr>
                <a:t>  le Sous-dossier 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Nombre illimité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Code : </a:t>
              </a:r>
              <a:r>
                <a:rPr lang="fr-FR" altLang="fr-FR" sz="1800" i="0">
                  <a:latin typeface="Avenir Next LT Pro"/>
                </a:rPr>
                <a:t>1</a:t>
              </a:r>
              <a:r>
                <a:rPr lang="fr-FR" altLang="fr-FR" sz="1800" b="0" i="0">
                  <a:latin typeface="Avenir Next LT Pro"/>
                </a:rPr>
                <a:t> à XXXX</a:t>
              </a:r>
            </a:p>
          </p:txBody>
        </p:sp>
        <p:grpSp>
          <p:nvGrpSpPr>
            <p:cNvPr id="25" name="Group 12"/>
            <p:cNvGrpSpPr>
              <a:grpSpLocks/>
            </p:cNvGrpSpPr>
            <p:nvPr/>
          </p:nvGrpSpPr>
          <p:grpSpPr bwMode="auto">
            <a:xfrm>
              <a:off x="1429" y="3158"/>
              <a:ext cx="544" cy="510"/>
              <a:chOff x="839" y="2205"/>
              <a:chExt cx="544" cy="499"/>
            </a:xfrm>
          </p:grpSpPr>
          <p:sp>
            <p:nvSpPr>
              <p:cNvPr id="26" name="Line 13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10507794" y="2024416"/>
            <a:ext cx="973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u="sng" dirty="0">
                <a:latin typeface="Avenir Next LT Pro"/>
              </a:rPr>
              <a:t>Exemple</a:t>
            </a:r>
          </a:p>
        </p:txBody>
      </p:sp>
      <p:grpSp>
        <p:nvGrpSpPr>
          <p:cNvPr id="29" name="Group 39"/>
          <p:cNvGrpSpPr>
            <a:grpSpLocks/>
          </p:cNvGrpSpPr>
          <p:nvPr/>
        </p:nvGrpSpPr>
        <p:grpSpPr bwMode="auto">
          <a:xfrm>
            <a:off x="3703769" y="3176941"/>
            <a:ext cx="4397360" cy="307975"/>
            <a:chOff x="782" y="2160"/>
            <a:chExt cx="2779" cy="194"/>
          </a:xfrm>
        </p:grpSpPr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3243" y="2160"/>
              <a:ext cx="318" cy="194"/>
            </a:xfrm>
            <a:prstGeom prst="rect">
              <a:avLst/>
            </a:prstGeom>
            <a:solidFill>
              <a:srgbClr val="FF0000">
                <a:alpha val="8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S10</a:t>
              </a: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782" y="2160"/>
              <a:ext cx="287" cy="19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S1 </a:t>
              </a: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1066" y="2160"/>
              <a:ext cx="287" cy="194"/>
            </a:xfrm>
            <a:prstGeom prst="rect">
              <a:avLst/>
            </a:prstGeom>
            <a:solidFill>
              <a:srgbClr val="FFCC66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S2 </a:t>
              </a:r>
            </a:p>
          </p:txBody>
        </p: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1338" y="2160"/>
              <a:ext cx="287" cy="194"/>
            </a:xfrm>
            <a:prstGeom prst="rect">
              <a:avLst/>
            </a:prstGeom>
            <a:solidFill>
              <a:srgbClr val="FF66CC">
                <a:alpha val="8196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S3 </a:t>
              </a: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1610" y="2160"/>
              <a:ext cx="287" cy="194"/>
            </a:xfrm>
            <a:prstGeom prst="rect">
              <a:avLst/>
            </a:prstGeom>
            <a:solidFill>
              <a:srgbClr val="CC66FF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S4 </a:t>
              </a:r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1882" y="2160"/>
              <a:ext cx="287" cy="194"/>
            </a:xfrm>
            <a:prstGeom prst="rect">
              <a:avLst/>
            </a:prstGeom>
            <a:solidFill>
              <a:srgbClr val="00FF00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S5 </a:t>
              </a: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2154" y="2160"/>
              <a:ext cx="287" cy="194"/>
            </a:xfrm>
            <a:prstGeom prst="rect">
              <a:avLst/>
            </a:prstGeom>
            <a:solidFill>
              <a:srgbClr val="00FFFF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S6 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2426" y="2160"/>
              <a:ext cx="287" cy="194"/>
            </a:xfrm>
            <a:prstGeom prst="rect">
              <a:avLst/>
            </a:prstGeom>
            <a:solidFill>
              <a:srgbClr val="3366FF">
                <a:alpha val="8588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S7 </a:t>
              </a:r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2699" y="2160"/>
              <a:ext cx="287" cy="194"/>
            </a:xfrm>
            <a:prstGeom prst="rect">
              <a:avLst/>
            </a:prstGeom>
            <a:solidFill>
              <a:srgbClr val="C0C0C0">
                <a:alpha val="6196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S8 </a:t>
              </a:r>
            </a:p>
          </p:txBody>
        </p:sp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2971" y="2160"/>
              <a:ext cx="287" cy="194"/>
            </a:xfrm>
            <a:prstGeom prst="rect">
              <a:avLst/>
            </a:prstGeom>
            <a:solidFill>
              <a:srgbClr val="FF9900">
                <a:alpha val="9607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S9 </a:t>
              </a:r>
            </a:p>
          </p:txBody>
        </p:sp>
      </p:grp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8964744" y="2573691"/>
            <a:ext cx="3095625" cy="336550"/>
          </a:xfrm>
          <a:prstGeom prst="rect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>
                <a:solidFill>
                  <a:srgbClr val="000000"/>
                </a:solidFill>
                <a:latin typeface="Avenir Next LT Pro"/>
              </a:rPr>
              <a:t>S3 RESSOURCES HUMAINES</a:t>
            </a:r>
          </a:p>
        </p:txBody>
      </p:sp>
      <p:grpSp>
        <p:nvGrpSpPr>
          <p:cNvPr id="41" name="Group 18"/>
          <p:cNvGrpSpPr>
            <a:grpSpLocks/>
          </p:cNvGrpSpPr>
          <p:nvPr/>
        </p:nvGrpSpPr>
        <p:grpSpPr bwMode="auto">
          <a:xfrm>
            <a:off x="9396544" y="2910241"/>
            <a:ext cx="2808288" cy="1355725"/>
            <a:chOff x="3833" y="2069"/>
            <a:chExt cx="1701" cy="854"/>
          </a:xfrm>
        </p:grpSpPr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>
              <a:off x="3969" y="2750"/>
              <a:ext cx="1565" cy="173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COMITE D’ENTREPRISE</a:t>
              </a:r>
            </a:p>
          </p:txBody>
        </p:sp>
        <p:grpSp>
          <p:nvGrpSpPr>
            <p:cNvPr id="43" name="Group 20"/>
            <p:cNvGrpSpPr>
              <a:grpSpLocks/>
            </p:cNvGrpSpPr>
            <p:nvPr/>
          </p:nvGrpSpPr>
          <p:grpSpPr bwMode="auto">
            <a:xfrm>
              <a:off x="3833" y="2069"/>
              <a:ext cx="136" cy="771"/>
              <a:chOff x="839" y="2205"/>
              <a:chExt cx="544" cy="499"/>
            </a:xfrm>
          </p:grpSpPr>
          <p:sp>
            <p:nvSpPr>
              <p:cNvPr id="44" name="Line 21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45" name="Line 22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46" name="Group 23"/>
          <p:cNvGrpSpPr>
            <a:grpSpLocks/>
          </p:cNvGrpSpPr>
          <p:nvPr/>
        </p:nvGrpSpPr>
        <p:grpSpPr bwMode="auto">
          <a:xfrm>
            <a:off x="9972807" y="4278666"/>
            <a:ext cx="2033587" cy="923925"/>
            <a:chOff x="4241" y="2931"/>
            <a:chExt cx="1281" cy="582"/>
          </a:xfrm>
        </p:grpSpPr>
        <p:sp>
          <p:nvSpPr>
            <p:cNvPr id="47" name="Text Box 24"/>
            <p:cNvSpPr txBox="1">
              <a:spLocks noChangeArrowheads="1"/>
            </p:cNvSpPr>
            <p:nvPr/>
          </p:nvSpPr>
          <p:spPr bwMode="auto">
            <a:xfrm>
              <a:off x="4377" y="3339"/>
              <a:ext cx="1145" cy="174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/ 1 Elections CE</a:t>
              </a:r>
            </a:p>
          </p:txBody>
        </p:sp>
        <p:grpSp>
          <p:nvGrpSpPr>
            <p:cNvPr id="48" name="Group 25"/>
            <p:cNvGrpSpPr>
              <a:grpSpLocks/>
            </p:cNvGrpSpPr>
            <p:nvPr/>
          </p:nvGrpSpPr>
          <p:grpSpPr bwMode="auto">
            <a:xfrm>
              <a:off x="4241" y="2931"/>
              <a:ext cx="136" cy="499"/>
              <a:chOff x="839" y="2205"/>
              <a:chExt cx="544" cy="499"/>
            </a:xfrm>
          </p:grpSpPr>
          <p:sp>
            <p:nvSpPr>
              <p:cNvPr id="49" name="Line 26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50" name="Line 27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51" name="Group 23"/>
          <p:cNvGrpSpPr>
            <a:grpSpLocks/>
          </p:cNvGrpSpPr>
          <p:nvPr/>
        </p:nvGrpSpPr>
        <p:grpSpPr bwMode="auto">
          <a:xfrm>
            <a:off x="9972807" y="4648554"/>
            <a:ext cx="2146300" cy="923925"/>
            <a:chOff x="4241" y="2931"/>
            <a:chExt cx="1352" cy="582"/>
          </a:xfrm>
        </p:grpSpPr>
        <p:sp>
          <p:nvSpPr>
            <p:cNvPr id="52" name="Text Box 24"/>
            <p:cNvSpPr txBox="1">
              <a:spLocks noChangeArrowheads="1"/>
            </p:cNvSpPr>
            <p:nvPr/>
          </p:nvSpPr>
          <p:spPr bwMode="auto">
            <a:xfrm>
              <a:off x="4377" y="3339"/>
              <a:ext cx="1216" cy="174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/ 2 C.R. Réunions</a:t>
              </a:r>
            </a:p>
          </p:txBody>
        </p:sp>
        <p:grpSp>
          <p:nvGrpSpPr>
            <p:cNvPr id="53" name="Group 25"/>
            <p:cNvGrpSpPr>
              <a:grpSpLocks/>
            </p:cNvGrpSpPr>
            <p:nvPr/>
          </p:nvGrpSpPr>
          <p:grpSpPr bwMode="auto">
            <a:xfrm>
              <a:off x="4241" y="2931"/>
              <a:ext cx="136" cy="499"/>
              <a:chOff x="839" y="2205"/>
              <a:chExt cx="544" cy="499"/>
            </a:xfrm>
          </p:grpSpPr>
          <p:sp>
            <p:nvSpPr>
              <p:cNvPr id="54" name="Line 26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55" name="Line 27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pic>
        <p:nvPicPr>
          <p:cNvPr id="56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68" y="172043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95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8188224" y="4617372"/>
            <a:ext cx="3272600" cy="649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9" name="ZoneTexte 18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61073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1" name="Connecteur droit 20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3638938" y="4660141"/>
            <a:ext cx="84550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Réplication strictement identique </a:t>
            </a:r>
            <a:r>
              <a:rPr lang="fr-FR" altLang="fr-FR" sz="1400" b="0" i="0" dirty="0">
                <a:latin typeface="Arial" charset="0"/>
              </a:rPr>
              <a:t>« effet miroir » du plan de classement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sur l’arborescence Windows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66" y="653062"/>
            <a:ext cx="4210947" cy="292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 7" descr="classement 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1"/>
          <a:stretch>
            <a:fillRect/>
          </a:stretch>
        </p:blipFill>
        <p:spPr bwMode="auto">
          <a:xfrm>
            <a:off x="7983988" y="653063"/>
            <a:ext cx="4191889" cy="29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638938" y="4102600"/>
            <a:ext cx="820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Un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référentiel de classement commun </a:t>
            </a: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pour identifier l’ensemble des dossiers du périmètre quels que soient les formats (numériques et papier) comme les éventuelles confidentialités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3638938" y="5603613"/>
            <a:ext cx="83518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Obligation d’utiliser le logiciel pour toutes modifications du plan </a:t>
            </a: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(création ou suppression de dossiers ou sous dossiers)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Et de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répliquer</a:t>
            </a:r>
            <a:r>
              <a:rPr lang="fr-FR" altLang="fr-FR" sz="14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le dossier ou sous dossier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sous Windows </a:t>
            </a:r>
            <a:r>
              <a:rPr lang="fr-FR" altLang="fr-FR" sz="1400" b="0" i="0" dirty="0">
                <a:solidFill>
                  <a:srgbClr val="000000"/>
                </a:solidFill>
                <a:latin typeface="Arial" charset="0"/>
              </a:rPr>
              <a:t>en respectant la codification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638938" y="5163050"/>
            <a:ext cx="6173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Assistance à la saisie </a:t>
            </a:r>
            <a:r>
              <a:rPr lang="fr-FR" altLang="fr-FR" sz="1400" b="0" i="0" dirty="0">
                <a:latin typeface="Arial" charset="0"/>
              </a:rPr>
              <a:t>pour éviter les doublons</a:t>
            </a:r>
          </a:p>
        </p:txBody>
      </p:sp>
    </p:spTree>
    <p:extLst>
      <p:ext uri="{BB962C8B-B14F-4D97-AF65-F5344CB8AC3E}">
        <p14:creationId xmlns:p14="http://schemas.microsoft.com/office/powerpoint/2010/main" val="93011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" name="ZoneTexte 3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4148425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Référentiel de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centraliser, sécuriser le plan et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81689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33" y="1053182"/>
            <a:ext cx="8393387" cy="532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524424" y="2427373"/>
            <a:ext cx="808428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0538072" y="3128710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0538072" y="3416047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0538072" y="3631947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3671233" y="4076749"/>
            <a:ext cx="1820450" cy="3608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L’application en ligne TRAPEC</a:t>
            </a:r>
            <a:r>
              <a:rPr lang="fr-FR" sz="25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cs typeface="Calibri" pitchFamily="34" charset="0"/>
              </a:rPr>
              <a:t>ONLINE</a:t>
            </a:r>
            <a:endParaRPr lang="fr-FR" sz="25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146783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2273</TotalTime>
  <Words>1715</Words>
  <Application>Microsoft Office PowerPoint</Application>
  <PresentationFormat>Personnalisé</PresentationFormat>
  <Paragraphs>364</Paragraphs>
  <Slides>32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Thème Office</vt:lpstr>
      <vt:lpstr>La Méthode TRAPEC</vt:lpstr>
      <vt:lpstr>Pourquoi adopter la solution TRAPEC ?</vt:lpstr>
      <vt:lpstr>Présentation PowerPoint</vt:lpstr>
      <vt:lpstr>Présentation PowerPoint</vt:lpstr>
      <vt:lpstr> Le tri : une étape incontournable pour organiser un classement !</vt:lpstr>
      <vt:lpstr> Principes de création  du plan de classement TRAPEC</vt:lpstr>
      <vt:lpstr> Structuration du  classement TRAPEC physique et numérique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Organisation et codification des Archives vivantes</vt:lpstr>
      <vt:lpstr> Organisation et codification des Archives vivantes</vt:lpstr>
      <vt:lpstr> L’arborescence TRAPEC sous Windows </vt:lpstr>
      <vt:lpstr>Présentation PowerPoint</vt:lpstr>
      <vt:lpstr>Présentation PowerPoint</vt:lpstr>
      <vt:lpstr> Eléments de nommage des fichiers numériques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 traitement des informations entrantes </vt:lpstr>
      <vt:lpstr>Le traitement  des emails</vt:lpstr>
      <vt:lpstr>La gestion  des tâches</vt:lpstr>
      <vt:lpstr>Prioriser  ses tâches 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Méthode Trapec</dc:title>
  <dc:creator>Jade Chalancon</dc:creator>
  <cp:lastModifiedBy>Valerie CHALANCON</cp:lastModifiedBy>
  <cp:revision>77</cp:revision>
  <dcterms:created xsi:type="dcterms:W3CDTF">2020-12-15T16:04:06Z</dcterms:created>
  <dcterms:modified xsi:type="dcterms:W3CDTF">2021-10-27T14:16:05Z</dcterms:modified>
</cp:coreProperties>
</file>